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9" r:id="rId4"/>
    <p:sldId id="261" r:id="rId5"/>
    <p:sldId id="262" r:id="rId6"/>
    <p:sldId id="301" r:id="rId7"/>
    <p:sldId id="263" r:id="rId8"/>
    <p:sldId id="264" r:id="rId9"/>
    <p:sldId id="302" r:id="rId10"/>
    <p:sldId id="265" r:id="rId11"/>
    <p:sldId id="290" r:id="rId12"/>
    <p:sldId id="266" r:id="rId13"/>
    <p:sldId id="267" r:id="rId14"/>
    <p:sldId id="268" r:id="rId15"/>
    <p:sldId id="269" r:id="rId16"/>
    <p:sldId id="270" r:id="rId17"/>
    <p:sldId id="271" r:id="rId18"/>
    <p:sldId id="272" r:id="rId19"/>
    <p:sldId id="273" r:id="rId20"/>
    <p:sldId id="274" r:id="rId21"/>
    <p:sldId id="291" r:id="rId22"/>
    <p:sldId id="275" r:id="rId23"/>
    <p:sldId id="292" r:id="rId24"/>
    <p:sldId id="276" r:id="rId25"/>
    <p:sldId id="277" r:id="rId26"/>
    <p:sldId id="303" r:id="rId27"/>
    <p:sldId id="278" r:id="rId28"/>
    <p:sldId id="279" r:id="rId29"/>
    <p:sldId id="293" r:id="rId30"/>
    <p:sldId id="280" r:id="rId31"/>
    <p:sldId id="294" r:id="rId32"/>
    <p:sldId id="281" r:id="rId33"/>
    <p:sldId id="295" r:id="rId34"/>
    <p:sldId id="282" r:id="rId35"/>
    <p:sldId id="296" r:id="rId36"/>
    <p:sldId id="283" r:id="rId37"/>
    <p:sldId id="297" r:id="rId38"/>
    <p:sldId id="284" r:id="rId39"/>
    <p:sldId id="285" r:id="rId40"/>
    <p:sldId id="298" r:id="rId41"/>
    <p:sldId id="286" r:id="rId42"/>
    <p:sldId id="299" r:id="rId43"/>
    <p:sldId id="287" r:id="rId44"/>
    <p:sldId id="288" r:id="rId45"/>
    <p:sldId id="258" r:id="rId46"/>
    <p:sldId id="259" r:id="rId47"/>
    <p:sldId id="300" r:id="rId48"/>
    <p:sldId id="304" r:id="rId49"/>
    <p:sldId id="305" r:id="rId50"/>
    <p:sldId id="306" r:id="rId51"/>
    <p:sldId id="307" r:id="rId52"/>
    <p:sldId id="309" r:id="rId53"/>
    <p:sldId id="308" r:id="rId54"/>
    <p:sldId id="310"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2852936"/>
            <a:ext cx="7772400" cy="1470025"/>
          </a:xfrm>
        </p:spPr>
        <p:txBody>
          <a:bodyPr>
            <a:noAutofit/>
          </a:bodyPr>
          <a:lstStyle/>
          <a:p>
            <a:r>
              <a:rPr lang="es-CO" sz="8800" i="1" dirty="0" smtClean="0">
                <a:solidFill>
                  <a:srgbClr val="FF0000"/>
                </a:solidFill>
                <a:effectLst>
                  <a:outerShdw blurRad="38100" dist="38100" dir="2700000" algn="tl">
                    <a:srgbClr val="000000">
                      <a:alpha val="43137"/>
                    </a:srgbClr>
                  </a:outerShdw>
                </a:effectLst>
                <a:latin typeface="Agency FB" pitchFamily="34" charset="0"/>
              </a:rPr>
              <a:t>SIMILITUDES DE ADÁN </a:t>
            </a:r>
            <a:r>
              <a:rPr lang="es-CO" sz="8800" i="1" dirty="0" smtClean="0">
                <a:solidFill>
                  <a:srgbClr val="002060"/>
                </a:solidFill>
                <a:effectLst>
                  <a:outerShdw blurRad="38100" dist="38100" dir="2700000" algn="tl">
                    <a:srgbClr val="000000">
                      <a:alpha val="43137"/>
                    </a:srgbClr>
                  </a:outerShdw>
                </a:effectLst>
                <a:latin typeface="Agency FB" pitchFamily="34" charset="0"/>
              </a:rPr>
              <a:t>ANTES DE PECAR CON CRISTO</a:t>
            </a:r>
            <a:endParaRPr lang="es-CO" sz="8800" i="1" dirty="0">
              <a:solidFill>
                <a:srgbClr val="002060"/>
              </a:solidFill>
              <a:effectLst>
                <a:outerShdw blurRad="38100" dist="38100" dir="2700000" algn="tl">
                  <a:srgbClr val="000000">
                    <a:alpha val="43137"/>
                  </a:srgbClr>
                </a:outerShdw>
              </a:effectLst>
              <a:latin typeface="Agency FB" pitchFamily="34" charset="0"/>
            </a:endParaRPr>
          </a:p>
        </p:txBody>
      </p:sp>
    </p:spTree>
    <p:extLst>
      <p:ext uri="{BB962C8B-B14F-4D97-AF65-F5344CB8AC3E}">
        <p14:creationId xmlns:p14="http://schemas.microsoft.com/office/powerpoint/2010/main" val="338976346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fontScale="90000"/>
          </a:bodyPr>
          <a:lstStyle/>
          <a:p>
            <a:r>
              <a:rPr lang="es-CO" dirty="0"/>
              <a:t> </a:t>
            </a:r>
            <a:r>
              <a:rPr lang="es-CO" b="1" i="1" dirty="0"/>
              <a:t>Similitudes de la posición de Adán antes de pecar con la de Cristo</a:t>
            </a:r>
          </a:p>
        </p:txBody>
      </p:sp>
      <p:sp>
        <p:nvSpPr>
          <p:cNvPr id="3" name="2 Marcador de contenido"/>
          <p:cNvSpPr>
            <a:spLocks noGrp="1"/>
          </p:cNvSpPr>
          <p:nvPr>
            <p:ph idx="1"/>
          </p:nvPr>
        </p:nvSpPr>
        <p:spPr>
          <a:xfrm>
            <a:off x="457200" y="1600201"/>
            <a:ext cx="8229600" cy="1180727"/>
          </a:xfrm>
        </p:spPr>
        <p:txBody>
          <a:bodyPr>
            <a:normAutofit fontScale="85000" lnSpcReduction="20000"/>
          </a:bodyPr>
          <a:lstStyle/>
          <a:p>
            <a:pPr marL="0" indent="0">
              <a:buNone/>
            </a:pPr>
            <a:r>
              <a:rPr lang="es-CO" b="1" dirty="0" smtClean="0">
                <a:solidFill>
                  <a:srgbClr val="FF0000"/>
                </a:solidFill>
              </a:rPr>
              <a:t>1</a:t>
            </a:r>
            <a:r>
              <a:rPr lang="es-CO" dirty="0" smtClean="0"/>
              <a:t>). A continuación analizaremos según la Biblia y EGW, 111 puntos en los cuales se comprueba la similitud entre Adán antes de pecar, con la de Cristo:</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924944"/>
            <a:ext cx="338437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941289"/>
            <a:ext cx="3096344" cy="2143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5226784"/>
            <a:ext cx="9144000" cy="1692771"/>
          </a:xfrm>
          <a:prstGeom prst="rect">
            <a:avLst/>
          </a:prstGeom>
          <a:solidFill>
            <a:schemeClr val="bg2">
              <a:lumMod val="90000"/>
            </a:schemeClr>
          </a:solidFill>
        </p:spPr>
        <p:txBody>
          <a:bodyPr wrap="square">
            <a:spAutoFit/>
          </a:bodyPr>
          <a:lstStyle/>
          <a:p>
            <a:r>
              <a:rPr lang="es-CO" sz="2400" b="1" dirty="0">
                <a:solidFill>
                  <a:srgbClr val="FF0000"/>
                </a:solidFill>
              </a:rPr>
              <a:t>2</a:t>
            </a:r>
            <a:r>
              <a:rPr lang="es-CO" sz="2000" dirty="0"/>
              <a:t>). Al poseer la humanidad de Cristo la misma naturaleza espiritual que Adán poseía cuando salió de las manos de Dios, es de considerar éste hecho como una ventaja sobre nosotros ya </a:t>
            </a:r>
            <a:r>
              <a:rPr lang="es-CO" sz="2000" dirty="0" smtClean="0"/>
              <a:t>que Él </a:t>
            </a:r>
            <a:r>
              <a:rPr lang="es-CO" sz="2000" dirty="0"/>
              <a:t>no podía ceder ante la tentación. </a:t>
            </a:r>
            <a:r>
              <a:rPr lang="es-CO" sz="2000" dirty="0" smtClean="0"/>
              <a:t>Si </a:t>
            </a:r>
            <a:r>
              <a:rPr lang="es-CO" sz="2000" dirty="0"/>
              <a:t>Cristo no era igual en todo sentido a los seres humanos, entonces su vida sin pecado no podría ser ejemplo para nosotros. </a:t>
            </a:r>
          </a:p>
        </p:txBody>
      </p:sp>
    </p:spTree>
    <p:extLst>
      <p:ext uri="{BB962C8B-B14F-4D97-AF65-F5344CB8AC3E}">
        <p14:creationId xmlns:p14="http://schemas.microsoft.com/office/powerpoint/2010/main" val="338557059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000" fill="hold"/>
                                        <p:tgtEl>
                                          <p:spTgt spid="1027"/>
                                        </p:tgtEl>
                                        <p:attrNameLst>
                                          <p:attrName>ppt_w</p:attrName>
                                        </p:attrNameLst>
                                      </p:cBhvr>
                                      <p:tavLst>
                                        <p:tav tm="0">
                                          <p:val>
                                            <p:fltVal val="0"/>
                                          </p:val>
                                        </p:tav>
                                        <p:tav tm="100000">
                                          <p:val>
                                            <p:strVal val="#ppt_w"/>
                                          </p:val>
                                        </p:tav>
                                      </p:tavLst>
                                    </p:anim>
                                    <p:anim calcmode="lin" valueType="num">
                                      <p:cBhvr>
                                        <p:cTn id="20" dur="1000" fill="hold"/>
                                        <p:tgtEl>
                                          <p:spTgt spid="1027"/>
                                        </p:tgtEl>
                                        <p:attrNameLst>
                                          <p:attrName>ppt_h</p:attrName>
                                        </p:attrNameLst>
                                      </p:cBhvr>
                                      <p:tavLst>
                                        <p:tav tm="0">
                                          <p:val>
                                            <p:fltVal val="0"/>
                                          </p:val>
                                        </p:tav>
                                        <p:tav tm="100000">
                                          <p:val>
                                            <p:strVal val="#ppt_h"/>
                                          </p:val>
                                        </p:tav>
                                      </p:tavLst>
                                    </p:anim>
                                    <p:anim calcmode="lin" valueType="num">
                                      <p:cBhvr>
                                        <p:cTn id="21" dur="1000" fill="hold"/>
                                        <p:tgtEl>
                                          <p:spTgt spid="1027"/>
                                        </p:tgtEl>
                                        <p:attrNameLst>
                                          <p:attrName>style.rotation</p:attrName>
                                        </p:attrNameLst>
                                      </p:cBhvr>
                                      <p:tavLst>
                                        <p:tav tm="0">
                                          <p:val>
                                            <p:fltVal val="90"/>
                                          </p:val>
                                        </p:tav>
                                        <p:tav tm="100000">
                                          <p:val>
                                            <p:fltVal val="0"/>
                                          </p:val>
                                        </p:tav>
                                      </p:tavLst>
                                    </p:anim>
                                    <p:animEffect transition="in" filter="fade">
                                      <p:cBhvr>
                                        <p:cTn id="22" dur="1000"/>
                                        <p:tgtEl>
                                          <p:spTgt spid="102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952328"/>
          </a:xfrm>
          <a:solidFill>
            <a:schemeClr val="accent4">
              <a:lumMod val="20000"/>
              <a:lumOff val="80000"/>
            </a:schemeClr>
          </a:solidFill>
        </p:spPr>
        <p:txBody>
          <a:bodyPr>
            <a:normAutofit lnSpcReduction="10000"/>
          </a:bodyPr>
          <a:lstStyle/>
          <a:p>
            <a:pPr marL="0" indent="0">
              <a:buNone/>
            </a:pPr>
            <a:r>
              <a:rPr lang="es-CO" sz="3000" b="1" dirty="0" smtClean="0">
                <a:solidFill>
                  <a:srgbClr val="FF0000"/>
                </a:solidFill>
              </a:rPr>
              <a:t>3</a:t>
            </a:r>
            <a:r>
              <a:rPr lang="es-CO" sz="2800" dirty="0"/>
              <a:t>). La posición de Adán antes </a:t>
            </a:r>
            <a:r>
              <a:rPr lang="es-CO" sz="2800" dirty="0" smtClean="0"/>
              <a:t>de pecar</a:t>
            </a:r>
            <a:r>
              <a:rPr lang="es-CO" sz="2800" dirty="0"/>
              <a:t>, cuando enfrentó la tentación y la posición de Cristo </a:t>
            </a:r>
            <a:r>
              <a:rPr lang="es-CO" sz="2800" dirty="0" smtClean="0"/>
              <a:t>cuando </a:t>
            </a:r>
            <a:r>
              <a:rPr lang="es-CO" sz="2800" dirty="0"/>
              <a:t>estuvo en el planeta Tierra son iguales, ya que ambos eran representantes de la raza humana. </a:t>
            </a:r>
            <a:r>
              <a:rPr lang="es-CO" sz="2800" dirty="0" smtClean="0"/>
              <a:t>La </a:t>
            </a:r>
            <a:r>
              <a:rPr lang="es-CO" sz="2800" dirty="0"/>
              <a:t>naturaleza humana de Jesús no era en todos sus aspectos la humanidad original de Adán, ya que Cristo poseía debilidades inocentes de los seres caídos. </a:t>
            </a:r>
          </a:p>
          <a:p>
            <a:endParaRPr lang="es-CO" dirty="0"/>
          </a:p>
        </p:txBody>
      </p:sp>
      <p:sp>
        <p:nvSpPr>
          <p:cNvPr id="2" name="1 Rectángulo"/>
          <p:cNvSpPr/>
          <p:nvPr/>
        </p:nvSpPr>
        <p:spPr>
          <a:xfrm>
            <a:off x="539552" y="3645024"/>
            <a:ext cx="8280920" cy="2739211"/>
          </a:xfrm>
          <a:prstGeom prst="rect">
            <a:avLst/>
          </a:prstGeom>
          <a:solidFill>
            <a:schemeClr val="accent4">
              <a:lumMod val="20000"/>
              <a:lumOff val="80000"/>
            </a:schemeClr>
          </a:solidFill>
        </p:spPr>
        <p:txBody>
          <a:bodyPr wrap="square">
            <a:spAutoFit/>
          </a:bodyPr>
          <a:lstStyle/>
          <a:p>
            <a:r>
              <a:rPr lang="es-CO" sz="3200" b="1" dirty="0">
                <a:solidFill>
                  <a:srgbClr val="FF0000"/>
                </a:solidFill>
              </a:rPr>
              <a:t>4</a:t>
            </a:r>
            <a:r>
              <a:rPr lang="es-CO" sz="2400" dirty="0"/>
              <a:t>). Y al respecto la hermana Elena G de White dice: </a:t>
            </a:r>
            <a:r>
              <a:rPr lang="es-CO" sz="2400" dirty="0">
                <a:solidFill>
                  <a:srgbClr val="FF0000"/>
                </a:solidFill>
              </a:rPr>
              <a:t>DTG Pág. 92 </a:t>
            </a:r>
            <a:r>
              <a:rPr lang="es-CO" sz="2400" dirty="0"/>
              <a:t>“</a:t>
            </a:r>
            <a:r>
              <a:rPr lang="es-CO" sz="2800" dirty="0">
                <a:latin typeface="Agency FB" pitchFamily="34" charset="0"/>
              </a:rPr>
              <a:t>Muchos sostienen que era imposible para Cristo ser vencido por la tentación. </a:t>
            </a:r>
            <a:r>
              <a:rPr lang="es-CO" sz="2800" u="sng" dirty="0">
                <a:latin typeface="Agency FB" pitchFamily="34" charset="0"/>
              </a:rPr>
              <a:t>En tal caso, no podría haberse hallado en la posición de Adán</a:t>
            </a:r>
            <a:r>
              <a:rPr lang="es-CO" sz="2800" dirty="0">
                <a:latin typeface="Agency FB" pitchFamily="34" charset="0"/>
              </a:rPr>
              <a:t>; no podría haber obtenido la victoria que Adán dejó de ganar… </a:t>
            </a:r>
            <a:r>
              <a:rPr lang="es-CO" sz="2800" dirty="0">
                <a:solidFill>
                  <a:srgbClr val="0070C0"/>
                </a:solidFill>
                <a:latin typeface="Agency FB" pitchFamily="34" charset="0"/>
              </a:rPr>
              <a:t>Pero nuestro Salvador tomó la humanidad con todo su pasivo. Se vistió de la naturaleza humana, con la posibilidad de ceder a la tentación</a:t>
            </a:r>
            <a:r>
              <a:rPr lang="es-CO" sz="2400" dirty="0"/>
              <a:t>”. </a:t>
            </a:r>
          </a:p>
        </p:txBody>
      </p:sp>
    </p:spTree>
    <p:extLst>
      <p:ext uri="{BB962C8B-B14F-4D97-AF65-F5344CB8AC3E}">
        <p14:creationId xmlns:p14="http://schemas.microsoft.com/office/powerpoint/2010/main" val="80551200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sz="3300" b="1" dirty="0" smtClean="0">
                <a:solidFill>
                  <a:srgbClr val="FF0000"/>
                </a:solidFill>
              </a:rPr>
              <a:t>5</a:t>
            </a:r>
            <a:r>
              <a:rPr lang="es-CO" dirty="0" smtClean="0"/>
              <a:t>). </a:t>
            </a:r>
            <a:r>
              <a:rPr lang="es-CO" dirty="0"/>
              <a:t>Al poseer Jesús en su humanidad la misma naturaleza espiritual de Adán antes de pecar, es decir al estar en su misma posición ¿</a:t>
            </a:r>
            <a:r>
              <a:rPr lang="es-CO" b="1" dirty="0"/>
              <a:t>Qué sostienen muchos sobre las supuestas “ventajas” de Jesús con respecto a la tentación</a:t>
            </a:r>
            <a:r>
              <a:rPr lang="es-CO" dirty="0"/>
              <a:t>? </a:t>
            </a:r>
          </a:p>
          <a:p>
            <a:pPr marL="0" indent="0">
              <a:buNone/>
            </a:pPr>
            <a:endParaRPr lang="es-CO" sz="3300" b="1" dirty="0" smtClean="0">
              <a:solidFill>
                <a:srgbClr val="FF0000"/>
              </a:solidFill>
            </a:endParaRPr>
          </a:p>
          <a:p>
            <a:pPr marL="0" indent="0">
              <a:buNone/>
            </a:pPr>
            <a:r>
              <a:rPr lang="es-CO" sz="3300" b="1" dirty="0" smtClean="0">
                <a:solidFill>
                  <a:srgbClr val="FF0000"/>
                </a:solidFill>
              </a:rPr>
              <a:t>6</a:t>
            </a:r>
            <a:r>
              <a:rPr lang="es-CO" dirty="0" smtClean="0"/>
              <a:t>). </a:t>
            </a:r>
            <a:r>
              <a:rPr lang="es-CO" dirty="0"/>
              <a:t>Leamos…“Pero nuestro Salvador tomó la humanidad con todo su pasivo [</a:t>
            </a:r>
            <a:r>
              <a:rPr lang="es-CO" u="sng" dirty="0"/>
              <a:t>todas sus desventajas</a:t>
            </a:r>
            <a:r>
              <a:rPr lang="es-CO" dirty="0"/>
              <a:t>]. Se vistió de la naturaleza humana, </a:t>
            </a:r>
            <a:r>
              <a:rPr lang="es-CO" dirty="0">
                <a:latin typeface="Agency FB" pitchFamily="34" charset="0"/>
              </a:rPr>
              <a:t>con la posibilidad de ceder a la tentación</a:t>
            </a:r>
            <a:r>
              <a:rPr lang="es-CO" dirty="0"/>
              <a:t>”. </a:t>
            </a:r>
            <a:r>
              <a:rPr lang="es-CO" dirty="0">
                <a:solidFill>
                  <a:srgbClr val="FF0000"/>
                </a:solidFill>
              </a:rPr>
              <a:t>CBA </a:t>
            </a:r>
            <a:r>
              <a:rPr lang="es-CO" dirty="0" smtClean="0">
                <a:solidFill>
                  <a:srgbClr val="FF0000"/>
                </a:solidFill>
              </a:rPr>
              <a:t>T7A. Material </a:t>
            </a:r>
            <a:r>
              <a:rPr lang="es-CO" dirty="0">
                <a:solidFill>
                  <a:srgbClr val="FF0000"/>
                </a:solidFill>
              </a:rPr>
              <a:t>Suplementario</a:t>
            </a:r>
            <a:r>
              <a:rPr lang="es-CO" dirty="0"/>
              <a:t>. </a:t>
            </a:r>
            <a:endParaRPr lang="es-CO" sz="3300" b="1" dirty="0" smtClean="0">
              <a:solidFill>
                <a:srgbClr val="FF0000"/>
              </a:solidFill>
            </a:endParaRPr>
          </a:p>
          <a:p>
            <a:pPr marL="0" indent="0">
              <a:buNone/>
            </a:pPr>
            <a:endParaRPr lang="es-CO" sz="3300" b="1" dirty="0" smtClean="0">
              <a:solidFill>
                <a:srgbClr val="FF0000"/>
              </a:solidFill>
            </a:endParaRPr>
          </a:p>
          <a:p>
            <a:pPr marL="0" indent="0">
              <a:buNone/>
            </a:pPr>
            <a:r>
              <a:rPr lang="es-CO" sz="3300" b="1" dirty="0" smtClean="0">
                <a:solidFill>
                  <a:srgbClr val="FF0000"/>
                </a:solidFill>
              </a:rPr>
              <a:t>7</a:t>
            </a:r>
            <a:r>
              <a:rPr lang="es-CO" dirty="0" smtClean="0"/>
              <a:t>). </a:t>
            </a:r>
            <a:r>
              <a:rPr lang="es-CO" dirty="0"/>
              <a:t>“</a:t>
            </a:r>
            <a:r>
              <a:rPr lang="es-CO" dirty="0">
                <a:latin typeface="Agency FB" pitchFamily="34" charset="0"/>
              </a:rPr>
              <a:t>Sin embargo, a ese mundo donde Satanás pretendía dominar, permitió Dios que bajase su Hijo, como niño impotente, sujeto a la debilidad humana</a:t>
            </a:r>
            <a:r>
              <a:rPr lang="es-CO" dirty="0"/>
              <a:t>…”. </a:t>
            </a:r>
            <a:r>
              <a:rPr lang="es-CO" dirty="0">
                <a:solidFill>
                  <a:srgbClr val="FF0000"/>
                </a:solidFill>
              </a:rPr>
              <a:t>DTG. Pág. 33 </a:t>
            </a:r>
          </a:p>
        </p:txBody>
      </p:sp>
    </p:spTree>
    <p:extLst>
      <p:ext uri="{BB962C8B-B14F-4D97-AF65-F5344CB8AC3E}">
        <p14:creationId xmlns:p14="http://schemas.microsoft.com/office/powerpoint/2010/main" val="14793503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408712"/>
          </a:xfrm>
          <a:solidFill>
            <a:schemeClr val="accent1">
              <a:lumMod val="20000"/>
              <a:lumOff val="80000"/>
            </a:schemeClr>
          </a:solidFill>
        </p:spPr>
        <p:txBody>
          <a:bodyPr>
            <a:normAutofit fontScale="85000" lnSpcReduction="10000"/>
          </a:bodyPr>
          <a:lstStyle/>
          <a:p>
            <a:pPr marL="0" indent="0">
              <a:buNone/>
            </a:pPr>
            <a:r>
              <a:rPr lang="es-CO" sz="3400" b="1" dirty="0" smtClean="0">
                <a:solidFill>
                  <a:srgbClr val="FF0000"/>
                </a:solidFill>
              </a:rPr>
              <a:t>8</a:t>
            </a:r>
            <a:r>
              <a:rPr lang="es-CO" dirty="0" smtClean="0"/>
              <a:t>). </a:t>
            </a:r>
            <a:r>
              <a:rPr lang="es-CO" dirty="0"/>
              <a:t>“…</a:t>
            </a:r>
            <a:r>
              <a:rPr lang="es-CO" dirty="0">
                <a:latin typeface="Agency FB" pitchFamily="34" charset="0"/>
              </a:rPr>
              <a:t>Le dejó arrostrar los peligros de la vida en común con toda alma humana, pelear la batalla como la debe pelear cada hijo de la familia humana, aun a riesgo de sufrir la derrota y la pérdida eterna. …“Pero nuestro Salvador tomó la Humanidad con todo su pasivo. Se vistió de la naturaleza humana, con la posibilidad de ceder a la tentación</a:t>
            </a:r>
            <a:r>
              <a:rPr lang="es-CO" dirty="0"/>
              <a:t>”. </a:t>
            </a:r>
            <a:r>
              <a:rPr lang="es-CO" dirty="0">
                <a:solidFill>
                  <a:srgbClr val="FF0000"/>
                </a:solidFill>
              </a:rPr>
              <a:t>DTG. Pág. 33 </a:t>
            </a:r>
          </a:p>
          <a:p>
            <a:pPr marL="0" indent="0">
              <a:buNone/>
            </a:pPr>
            <a:endParaRPr lang="es-CO" sz="3400" b="1" dirty="0" smtClean="0">
              <a:solidFill>
                <a:srgbClr val="FF0000"/>
              </a:solidFill>
            </a:endParaRPr>
          </a:p>
          <a:p>
            <a:pPr marL="0" indent="0">
              <a:buNone/>
            </a:pPr>
            <a:r>
              <a:rPr lang="es-CO" sz="3400" b="1" dirty="0" smtClean="0">
                <a:solidFill>
                  <a:srgbClr val="FF0000"/>
                </a:solidFill>
              </a:rPr>
              <a:t>9</a:t>
            </a:r>
            <a:r>
              <a:rPr lang="es-CO" dirty="0" smtClean="0"/>
              <a:t>). </a:t>
            </a:r>
            <a:r>
              <a:rPr lang="es-CO" dirty="0"/>
              <a:t>Ahora </a:t>
            </a:r>
            <a:r>
              <a:rPr lang="es-CO" dirty="0" smtClean="0"/>
              <a:t>la pregunta es: ¿</a:t>
            </a:r>
            <a:r>
              <a:rPr lang="es-CO" b="1" dirty="0" smtClean="0"/>
              <a:t>Jesús </a:t>
            </a:r>
            <a:r>
              <a:rPr lang="es-CO" b="1" dirty="0"/>
              <a:t>tuvo ventajas sobre nosotros al poseer una naturaleza espiritual santa, pura e inocente como la de Adán cuando fue creado por Dios</a:t>
            </a:r>
            <a:r>
              <a:rPr lang="es-CO" dirty="0"/>
              <a:t>? </a:t>
            </a:r>
          </a:p>
          <a:p>
            <a:pPr marL="0" indent="0">
              <a:buNone/>
            </a:pPr>
            <a:endParaRPr lang="es-CO" sz="3400" b="1" dirty="0" smtClean="0">
              <a:solidFill>
                <a:srgbClr val="FF0000"/>
              </a:solidFill>
            </a:endParaRPr>
          </a:p>
          <a:p>
            <a:pPr marL="0" indent="0">
              <a:buNone/>
            </a:pPr>
            <a:r>
              <a:rPr lang="es-CO" sz="3400" b="1" dirty="0" smtClean="0">
                <a:solidFill>
                  <a:srgbClr val="FF0000"/>
                </a:solidFill>
              </a:rPr>
              <a:t>10</a:t>
            </a:r>
            <a:r>
              <a:rPr lang="es-CO" dirty="0" smtClean="0"/>
              <a:t>). </a:t>
            </a:r>
            <a:r>
              <a:rPr lang="es-CO" dirty="0"/>
              <a:t>“</a:t>
            </a:r>
            <a:r>
              <a:rPr lang="es-CO" dirty="0">
                <a:latin typeface="Agency FB" pitchFamily="34" charset="0"/>
              </a:rPr>
              <a:t>Cristo no era insensible a la ignominia y la desgracia. Experimentó todo amargamente. Lo sintió más profunda y agudamente que lo que nosotros podemos sentir el sufrimiento, porque su naturaleza era más exaltada, pura y santa que la de la humanidad pecadora por quien sufría</a:t>
            </a:r>
            <a:r>
              <a:rPr lang="es-CO" dirty="0"/>
              <a:t>”. </a:t>
            </a:r>
            <a:r>
              <a:rPr lang="es-CO" dirty="0">
                <a:solidFill>
                  <a:srgbClr val="FF0000"/>
                </a:solidFill>
              </a:rPr>
              <a:t>A Fin de conocerle, pág. 341 </a:t>
            </a:r>
          </a:p>
        </p:txBody>
      </p:sp>
    </p:spTree>
    <p:extLst>
      <p:ext uri="{BB962C8B-B14F-4D97-AF65-F5344CB8AC3E}">
        <p14:creationId xmlns:p14="http://schemas.microsoft.com/office/powerpoint/2010/main" val="408189718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FFEFD1"/>
              </a:gs>
              <a:gs pos="64999">
                <a:srgbClr val="F0EBD5"/>
              </a:gs>
              <a:gs pos="100000">
                <a:srgbClr val="D1C39F"/>
              </a:gs>
            </a:gsLst>
            <a:lin ang="5400000" scaled="0"/>
          </a:gradFill>
        </p:spPr>
        <p:txBody>
          <a:bodyPr>
            <a:normAutofit/>
          </a:bodyPr>
          <a:lstStyle/>
          <a:p>
            <a:pPr marL="0" indent="0">
              <a:buNone/>
            </a:pPr>
            <a:r>
              <a:rPr lang="es-CO" b="1" dirty="0">
                <a:solidFill>
                  <a:srgbClr val="FF0000"/>
                </a:solidFill>
              </a:rPr>
              <a:t>11</a:t>
            </a:r>
            <a:r>
              <a:rPr lang="es-CO" dirty="0"/>
              <a:t>). Sobre éste aspecto los adventistas creemos que: “</a:t>
            </a:r>
            <a:r>
              <a:rPr lang="es-CO" dirty="0">
                <a:latin typeface="Agency FB" pitchFamily="34" charset="0"/>
              </a:rPr>
              <a:t>Cristo no solo sufrió más en proporción a su santidad, sino que también debió enfrentar tentaciones más fuertes que las que nos asaltan a los seres humanos</a:t>
            </a:r>
            <a:r>
              <a:rPr lang="es-CO" dirty="0"/>
              <a:t>” </a:t>
            </a:r>
            <a:r>
              <a:rPr lang="es-CO" dirty="0">
                <a:solidFill>
                  <a:srgbClr val="FF0000"/>
                </a:solidFill>
              </a:rPr>
              <a:t>Creencias de los adventistas del séptimo día. Pág... 55 </a:t>
            </a:r>
            <a:endParaRPr lang="es-CO" dirty="0" smtClean="0">
              <a:solidFill>
                <a:srgbClr val="FF0000"/>
              </a:solidFill>
            </a:endParaRPr>
          </a:p>
          <a:p>
            <a:endParaRPr lang="es-CO" dirty="0" smtClean="0"/>
          </a:p>
          <a:p>
            <a:pPr marL="400050" lvl="1" indent="0">
              <a:buNone/>
            </a:pPr>
            <a:r>
              <a:rPr lang="es-CO" sz="3200" b="1" dirty="0" smtClean="0">
                <a:solidFill>
                  <a:srgbClr val="FF0000"/>
                </a:solidFill>
              </a:rPr>
              <a:t>12</a:t>
            </a:r>
            <a:r>
              <a:rPr lang="es-CO" dirty="0"/>
              <a:t>). Y para quienes insisten en la “supuesta ventaja” de la humanidad de Cristo al poseer la misma naturaleza espiritual de Adán antes de caer, les invito reflexionar sobre ésta cita de la hermana Elena G de White… </a:t>
            </a:r>
          </a:p>
          <a:p>
            <a:endParaRPr lang="es-CO" dirty="0"/>
          </a:p>
        </p:txBody>
      </p:sp>
    </p:spTree>
    <p:extLst>
      <p:ext uri="{BB962C8B-B14F-4D97-AF65-F5344CB8AC3E}">
        <p14:creationId xmlns:p14="http://schemas.microsoft.com/office/powerpoint/2010/main" val="40352066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p:spPr>
        <p:txBody>
          <a:bodyPr>
            <a:normAutofit/>
          </a:bodyPr>
          <a:lstStyle/>
          <a:p>
            <a:pPr marL="0" indent="0">
              <a:buNone/>
            </a:pPr>
            <a:endParaRPr lang="es-CO" sz="3300" b="1" dirty="0" smtClean="0">
              <a:solidFill>
                <a:srgbClr val="FF0000"/>
              </a:solidFill>
            </a:endParaRPr>
          </a:p>
          <a:p>
            <a:pPr marL="0" indent="0">
              <a:buNone/>
            </a:pPr>
            <a:r>
              <a:rPr lang="es-CO" sz="3300" b="1" dirty="0" smtClean="0">
                <a:solidFill>
                  <a:srgbClr val="FF0000"/>
                </a:solidFill>
              </a:rPr>
              <a:t>13</a:t>
            </a:r>
            <a:r>
              <a:rPr lang="es-CO" dirty="0" smtClean="0"/>
              <a:t>). </a:t>
            </a:r>
            <a:r>
              <a:rPr lang="es-CO" dirty="0"/>
              <a:t>“</a:t>
            </a:r>
            <a:r>
              <a:rPr lang="es-CO" u="sng" dirty="0">
                <a:latin typeface="Agency FB" pitchFamily="34" charset="0"/>
              </a:rPr>
              <a:t>Cristo fue tentado en forma cien veces más cruel que Adán</a:t>
            </a:r>
            <a:r>
              <a:rPr lang="es-CO" dirty="0">
                <a:latin typeface="Agency FB" pitchFamily="34" charset="0"/>
              </a:rPr>
              <a:t>, y </a:t>
            </a:r>
            <a:r>
              <a:rPr lang="es-CO" u="sng" dirty="0">
                <a:latin typeface="Agency FB" pitchFamily="34" charset="0"/>
              </a:rPr>
              <a:t>en circunstancias mucho peores en todo sentido</a:t>
            </a:r>
            <a:r>
              <a:rPr lang="es-CO" dirty="0"/>
              <a:t>” </a:t>
            </a:r>
            <a:r>
              <a:rPr lang="es-CO" sz="2400" dirty="0">
                <a:solidFill>
                  <a:srgbClr val="FF0000"/>
                </a:solidFill>
              </a:rPr>
              <a:t>La Maravillosa Gracia. Pág. 43 (El Cristo triunfante. Pág. 248) </a:t>
            </a:r>
          </a:p>
          <a:p>
            <a:pPr marL="0" indent="0">
              <a:buNone/>
            </a:pPr>
            <a:endParaRPr lang="es-CO" sz="3300" b="1" dirty="0" smtClean="0">
              <a:solidFill>
                <a:srgbClr val="FF0000"/>
              </a:solidFill>
            </a:endParaRPr>
          </a:p>
          <a:p>
            <a:pPr marL="0" indent="0">
              <a:buNone/>
            </a:pPr>
            <a:r>
              <a:rPr lang="es-CO" sz="3300" b="1" dirty="0" smtClean="0">
                <a:solidFill>
                  <a:srgbClr val="FF0000"/>
                </a:solidFill>
              </a:rPr>
              <a:t>14</a:t>
            </a:r>
            <a:r>
              <a:rPr lang="es-CO" dirty="0" smtClean="0"/>
              <a:t>). </a:t>
            </a:r>
            <a:r>
              <a:rPr lang="es-CO" dirty="0"/>
              <a:t>Volvamos a </a:t>
            </a:r>
            <a:r>
              <a:rPr lang="es-CO" dirty="0" smtClean="0"/>
              <a:t>leer el punto 4: </a:t>
            </a:r>
            <a:r>
              <a:rPr lang="es-CO" dirty="0"/>
              <a:t>“</a:t>
            </a:r>
            <a:r>
              <a:rPr lang="es-CO" dirty="0">
                <a:latin typeface="Agency FB" pitchFamily="34" charset="0"/>
              </a:rPr>
              <a:t>Muchos sostienen que era imposible para Cristo ser vencido por la tentación. En tal caso, no podría haberse hallado en la posición de Adán; no podría haber obtenido la victoria que Adán dejó de ganar</a:t>
            </a:r>
            <a:r>
              <a:rPr lang="es-CO" dirty="0"/>
              <a:t>”. </a:t>
            </a:r>
          </a:p>
        </p:txBody>
      </p:sp>
    </p:spTree>
    <p:extLst>
      <p:ext uri="{BB962C8B-B14F-4D97-AF65-F5344CB8AC3E}">
        <p14:creationId xmlns:p14="http://schemas.microsoft.com/office/powerpoint/2010/main" val="3576304944"/>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5626968" cy="3312368"/>
          </a:xfrm>
          <a:solidFill>
            <a:schemeClr val="accent3">
              <a:lumMod val="20000"/>
              <a:lumOff val="80000"/>
            </a:schemeClr>
          </a:solidFill>
        </p:spPr>
        <p:txBody>
          <a:bodyPr>
            <a:normAutofit/>
          </a:bodyPr>
          <a:lstStyle/>
          <a:p>
            <a:pPr marL="0" indent="0">
              <a:buNone/>
            </a:pPr>
            <a:r>
              <a:rPr lang="es-CO" sz="3300" b="1" dirty="0" smtClean="0">
                <a:solidFill>
                  <a:srgbClr val="FF0000"/>
                </a:solidFill>
              </a:rPr>
              <a:t>15</a:t>
            </a:r>
            <a:r>
              <a:rPr lang="es-CO" dirty="0" smtClean="0"/>
              <a:t>). </a:t>
            </a:r>
            <a:r>
              <a:rPr lang="es-CO" dirty="0"/>
              <a:t>Adán fue creado perfecto en pensamiento y acción. “</a:t>
            </a:r>
            <a:r>
              <a:rPr lang="es-CO" dirty="0">
                <a:latin typeface="Agency FB" pitchFamily="34" charset="0"/>
              </a:rPr>
              <a:t>Cuando Adán salió de las manos del Creador, llevaba en su naturaleza física, mental y espiritual, la semejanza de su Hacedor</a:t>
            </a:r>
            <a:r>
              <a:rPr lang="es-CO" dirty="0"/>
              <a:t>”. </a:t>
            </a:r>
            <a:r>
              <a:rPr lang="es-CO" dirty="0">
                <a:solidFill>
                  <a:srgbClr val="FF0000"/>
                </a:solidFill>
              </a:rPr>
              <a:t>La educación. Pág. 15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9766" y="188640"/>
            <a:ext cx="2775942"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552" y="3717032"/>
            <a:ext cx="8136904" cy="2677656"/>
          </a:xfrm>
          <a:prstGeom prst="rect">
            <a:avLst/>
          </a:prstGeom>
          <a:solidFill>
            <a:schemeClr val="accent3">
              <a:lumMod val="20000"/>
              <a:lumOff val="80000"/>
            </a:schemeClr>
          </a:solidFill>
        </p:spPr>
        <p:txBody>
          <a:bodyPr wrap="square">
            <a:spAutoFit/>
          </a:bodyPr>
          <a:lstStyle/>
          <a:p>
            <a:r>
              <a:rPr lang="es-CO" sz="2800" b="1" dirty="0">
                <a:solidFill>
                  <a:srgbClr val="FF0000"/>
                </a:solidFill>
              </a:rPr>
              <a:t>16</a:t>
            </a:r>
            <a:r>
              <a:rPr lang="es-CO" sz="2800" dirty="0"/>
              <a:t>). Al concluir que Adán enfrentó la tentación con una naturaleza perfecta, santa e inmaculada, una naturaleza humana sin propensiones corruptas o tendencias al mal y fue vencido, ahora surge la siguiente pregunta a raíz de la necesidad de dejar claro lo que estamos estudiando: </a:t>
            </a:r>
          </a:p>
        </p:txBody>
      </p:sp>
    </p:spTree>
    <p:extLst>
      <p:ext uri="{BB962C8B-B14F-4D97-AF65-F5344CB8AC3E}">
        <p14:creationId xmlns:p14="http://schemas.microsoft.com/office/powerpoint/2010/main" val="441930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5"/>
            <a:ext cx="5770984" cy="2304256"/>
          </a:xfrm>
          <a:solidFill>
            <a:schemeClr val="accent2">
              <a:lumMod val="20000"/>
              <a:lumOff val="80000"/>
            </a:schemeClr>
          </a:solidFill>
        </p:spPr>
        <p:txBody>
          <a:bodyPr>
            <a:normAutofit/>
          </a:bodyPr>
          <a:lstStyle/>
          <a:p>
            <a:pPr marL="0" indent="0">
              <a:buNone/>
            </a:pPr>
            <a:r>
              <a:rPr lang="es-CO" b="1" dirty="0">
                <a:solidFill>
                  <a:srgbClr val="FF0000"/>
                </a:solidFill>
              </a:rPr>
              <a:t>17</a:t>
            </a:r>
            <a:r>
              <a:rPr lang="es-CO" dirty="0"/>
              <a:t>). Respuesta. La hermana White con la expresión “</a:t>
            </a:r>
            <a:r>
              <a:rPr lang="es-CO" dirty="0">
                <a:latin typeface="Agency FB" pitchFamily="34" charset="0"/>
              </a:rPr>
              <a:t>no podría haberse hallado en la posición de Adán</a:t>
            </a:r>
            <a:r>
              <a:rPr lang="es-CO" dirty="0"/>
              <a:t>” está afirmando lo siguiente: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620688"/>
            <a:ext cx="177430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115616" y="3861048"/>
            <a:ext cx="7200800" cy="1938992"/>
          </a:xfrm>
          <a:prstGeom prst="rect">
            <a:avLst/>
          </a:prstGeom>
          <a:solidFill>
            <a:schemeClr val="accent2">
              <a:lumMod val="20000"/>
              <a:lumOff val="80000"/>
            </a:schemeClr>
          </a:solidFill>
        </p:spPr>
        <p:txBody>
          <a:bodyPr wrap="square">
            <a:spAutoFit/>
          </a:bodyPr>
          <a:lstStyle/>
          <a:p>
            <a:r>
              <a:rPr lang="es-CO" sz="3600" b="1" dirty="0">
                <a:solidFill>
                  <a:srgbClr val="FF0000"/>
                </a:solidFill>
              </a:rPr>
              <a:t>18</a:t>
            </a:r>
            <a:r>
              <a:rPr lang="es-CO" sz="2800" dirty="0"/>
              <a:t>). La hermana White con la expresión “</a:t>
            </a:r>
            <a:r>
              <a:rPr lang="es-CO" sz="2800" dirty="0">
                <a:latin typeface="Agency FB" pitchFamily="34" charset="0"/>
              </a:rPr>
              <a:t>no podría haberse hallado en la posición de Adán</a:t>
            </a:r>
            <a:r>
              <a:rPr lang="es-CO" sz="2800" dirty="0"/>
              <a:t>” está afirmando lo siguiente: Primero. Que Adán y Jesús eran representantes de la raza humana. </a:t>
            </a:r>
          </a:p>
        </p:txBody>
      </p:sp>
    </p:spTree>
    <p:extLst>
      <p:ext uri="{BB962C8B-B14F-4D97-AF65-F5344CB8AC3E}">
        <p14:creationId xmlns:p14="http://schemas.microsoft.com/office/powerpoint/2010/main" val="330223778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7500" lnSpcReduction="20000"/>
          </a:bodyPr>
          <a:lstStyle/>
          <a:p>
            <a:pPr marL="0" indent="0">
              <a:buNone/>
            </a:pPr>
            <a:r>
              <a:rPr lang="es-CO" sz="3300" b="1" dirty="0" smtClean="0">
                <a:solidFill>
                  <a:srgbClr val="FF0000"/>
                </a:solidFill>
              </a:rPr>
              <a:t>19</a:t>
            </a:r>
            <a:r>
              <a:rPr lang="es-CO" dirty="0" smtClean="0"/>
              <a:t>). </a:t>
            </a:r>
            <a:r>
              <a:rPr lang="es-CO" dirty="0"/>
              <a:t>La hermana White con la expresión “</a:t>
            </a:r>
            <a:r>
              <a:rPr lang="es-CO" dirty="0">
                <a:latin typeface="Agency FB" pitchFamily="34" charset="0"/>
              </a:rPr>
              <a:t>no podría haberse hallado en la posición de Adán</a:t>
            </a:r>
            <a:r>
              <a:rPr lang="es-CO" dirty="0"/>
              <a:t>” está afirmando lo siguiente: Primero. Que Adán y Jesús eran representantes de la raza humana. Que tanto la posición de Adán antes pecar, cuando enfrentó la tentación y la posición de Cristo </a:t>
            </a:r>
            <a:r>
              <a:rPr lang="es-CO" dirty="0" smtClean="0"/>
              <a:t>cuando </a:t>
            </a:r>
            <a:r>
              <a:rPr lang="es-CO" dirty="0"/>
              <a:t>estuvo en el planeta Tierra son iguales. </a:t>
            </a:r>
          </a:p>
          <a:p>
            <a:pPr marL="0" indent="0">
              <a:buNone/>
            </a:pPr>
            <a:endParaRPr lang="es-CO" sz="3600" b="1" dirty="0" smtClean="0">
              <a:solidFill>
                <a:srgbClr val="FF0000"/>
              </a:solidFill>
            </a:endParaRPr>
          </a:p>
          <a:p>
            <a:pPr marL="0" indent="0">
              <a:buNone/>
            </a:pPr>
            <a:r>
              <a:rPr lang="es-CO" sz="3600" b="1" dirty="0" smtClean="0">
                <a:solidFill>
                  <a:srgbClr val="FF0000"/>
                </a:solidFill>
              </a:rPr>
              <a:t>20</a:t>
            </a:r>
            <a:r>
              <a:rPr lang="es-CO" dirty="0" smtClean="0"/>
              <a:t>). </a:t>
            </a:r>
            <a:r>
              <a:rPr lang="es-CO" dirty="0"/>
              <a:t>La hermana White con la expresión “</a:t>
            </a:r>
            <a:r>
              <a:rPr lang="es-CO" dirty="0">
                <a:latin typeface="Agency FB" pitchFamily="34" charset="0"/>
              </a:rPr>
              <a:t>no podría haberse hallado en la posición de Adán</a:t>
            </a:r>
            <a:r>
              <a:rPr lang="es-CO" dirty="0"/>
              <a:t>” está afirmando lo siguiente: Primero. Que Adán y Jesús eran representantes de la raza humana. Adán es un tipo de Cristo por sus similitudes. Lo similar radica en el hecho de que la acción de ambos afectó a la raza humana. Leamos… </a:t>
            </a:r>
          </a:p>
          <a:p>
            <a:pPr marL="0" indent="0">
              <a:buNone/>
            </a:pPr>
            <a:endParaRPr lang="es-CO" sz="3600" b="1" dirty="0" smtClean="0">
              <a:solidFill>
                <a:srgbClr val="FF0000"/>
              </a:solidFill>
            </a:endParaRPr>
          </a:p>
          <a:p>
            <a:pPr marL="0" indent="0">
              <a:buNone/>
            </a:pPr>
            <a:r>
              <a:rPr lang="es-CO" sz="3600" b="1" dirty="0" smtClean="0">
                <a:solidFill>
                  <a:srgbClr val="FF0000"/>
                </a:solidFill>
              </a:rPr>
              <a:t>21</a:t>
            </a:r>
            <a:r>
              <a:rPr lang="es-CO" dirty="0" smtClean="0"/>
              <a:t>). </a:t>
            </a:r>
            <a:r>
              <a:rPr lang="es-CO" dirty="0"/>
              <a:t>“Por tanto, como el pecado entró en el mundo por un hombre, y por el pecado la muerte, así la muerte pasó a todos los hombres, por cuanto todos pecaron” </a:t>
            </a:r>
            <a:r>
              <a:rPr lang="es-CO" b="1" u="sng" dirty="0" err="1" smtClean="0"/>
              <a:t>Rom</a:t>
            </a:r>
            <a:r>
              <a:rPr lang="es-CO" b="1" u="sng" dirty="0" smtClean="0"/>
              <a:t>. </a:t>
            </a:r>
            <a:r>
              <a:rPr lang="es-CO" b="1" u="sng" dirty="0"/>
              <a:t>5: 12</a:t>
            </a:r>
            <a:r>
              <a:rPr lang="es-CO" dirty="0"/>
              <a:t> y el apóstol Pablo agrega… </a:t>
            </a:r>
          </a:p>
        </p:txBody>
      </p:sp>
    </p:spTree>
    <p:extLst>
      <p:ext uri="{BB962C8B-B14F-4D97-AF65-F5344CB8AC3E}">
        <p14:creationId xmlns:p14="http://schemas.microsoft.com/office/powerpoint/2010/main" val="38708878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8"/>
            <a:ext cx="8352928" cy="5760640"/>
          </a:xfrm>
        </p:spPr>
        <p:txBody>
          <a:bodyPr>
            <a:normAutofit fontScale="77500" lnSpcReduction="20000"/>
          </a:bodyPr>
          <a:lstStyle/>
          <a:p>
            <a:pPr marL="0" indent="0">
              <a:buNone/>
            </a:pPr>
            <a:r>
              <a:rPr lang="es-CO" sz="3500" b="1" dirty="0" smtClean="0">
                <a:solidFill>
                  <a:srgbClr val="FF0000"/>
                </a:solidFill>
              </a:rPr>
              <a:t>22</a:t>
            </a:r>
            <a:r>
              <a:rPr lang="es-CO" dirty="0" smtClean="0"/>
              <a:t>). </a:t>
            </a:r>
            <a:r>
              <a:rPr lang="es-CO" dirty="0">
                <a:solidFill>
                  <a:srgbClr val="0070C0"/>
                </a:solidFill>
              </a:rPr>
              <a:t>“Pues si por la transgresión de uno solo reinó la muerte, mucho más reinarán en vida por uno solo, Jesucristo, los que reciben la abundancia de la gracia y del don de la justicia. Así que, como por la transgresión de uno vino la condenación a todos los hombres, de la misma manera por la justicia de uno vino a todos los hombres la justificación de vida… </a:t>
            </a:r>
          </a:p>
          <a:p>
            <a:pPr marL="0" indent="0">
              <a:buNone/>
            </a:pPr>
            <a:r>
              <a:rPr lang="es-CO" sz="3500" b="1" dirty="0" smtClean="0">
                <a:solidFill>
                  <a:srgbClr val="FF0000"/>
                </a:solidFill>
              </a:rPr>
              <a:t>23</a:t>
            </a:r>
            <a:r>
              <a:rPr lang="es-CO" dirty="0" smtClean="0"/>
              <a:t>). </a:t>
            </a:r>
            <a:r>
              <a:rPr lang="es-CO" dirty="0"/>
              <a:t>“…Porque así como por la desobediencia de un hombre los muchos fueron constituidos pecadores, así también por la obediencia de uno, los muchos serán constituidos justos” </a:t>
            </a:r>
            <a:r>
              <a:rPr lang="es-CO" b="1" u="sng" dirty="0" smtClean="0"/>
              <a:t>Roma. </a:t>
            </a:r>
            <a:r>
              <a:rPr lang="es-CO" b="1" u="sng" dirty="0"/>
              <a:t>5: 17 – </a:t>
            </a:r>
            <a:r>
              <a:rPr lang="es-CO" b="1" u="sng" dirty="0" smtClean="0"/>
              <a:t>19</a:t>
            </a:r>
          </a:p>
          <a:p>
            <a:pPr marL="0" indent="0">
              <a:buNone/>
            </a:pPr>
            <a:r>
              <a:rPr lang="es-CO" sz="3600" b="1" dirty="0" smtClean="0">
                <a:solidFill>
                  <a:srgbClr val="FF0000"/>
                </a:solidFill>
              </a:rPr>
              <a:t>24</a:t>
            </a:r>
            <a:r>
              <a:rPr lang="es-CO" dirty="0" smtClean="0"/>
              <a:t>). </a:t>
            </a:r>
            <a:r>
              <a:rPr lang="es-CO" dirty="0">
                <a:solidFill>
                  <a:srgbClr val="0070C0"/>
                </a:solidFill>
              </a:rPr>
              <a:t>La hermana White con la expresión “no podría haberse hallado en la posición de Adán” está afirmando lo siguiente: Primero. Que Adán y Jesús eran representantes de la raza humana. a. La acción de Adán trajo consecuencias universales. La acción de Adán trajo como consecuencia para todos los seres humanos la naturaleza caída, pecaminosa y consigo el pecado y la muerte</a:t>
            </a:r>
            <a:r>
              <a:rPr lang="es-CO" dirty="0" smtClean="0">
                <a:solidFill>
                  <a:srgbClr val="0070C0"/>
                </a:solidFill>
              </a:rPr>
              <a:t>.</a:t>
            </a:r>
            <a:endParaRPr lang="es-CO" dirty="0">
              <a:solidFill>
                <a:srgbClr val="0070C0"/>
              </a:solidFill>
            </a:endParaRPr>
          </a:p>
          <a:p>
            <a:endParaRPr lang="es-CO" b="1" u="sng" dirty="0"/>
          </a:p>
          <a:p>
            <a:endParaRPr lang="es-CO" dirty="0"/>
          </a:p>
        </p:txBody>
      </p:sp>
    </p:spTree>
    <p:extLst>
      <p:ext uri="{BB962C8B-B14F-4D97-AF65-F5344CB8AC3E}">
        <p14:creationId xmlns:p14="http://schemas.microsoft.com/office/powerpoint/2010/main" val="22111542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764704"/>
            <a:ext cx="8229600" cy="5721499"/>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77500" lnSpcReduction="20000"/>
          </a:bodyPr>
          <a:lstStyle/>
          <a:p>
            <a:pPr marL="0" indent="0">
              <a:buNone/>
            </a:pPr>
            <a:r>
              <a:rPr lang="es-CO" sz="3600" b="1" dirty="0" smtClean="0">
                <a:solidFill>
                  <a:srgbClr val="FF0000"/>
                </a:solidFill>
              </a:rPr>
              <a:t>25</a:t>
            </a:r>
            <a:r>
              <a:rPr lang="es-CO" dirty="0" smtClean="0"/>
              <a:t>). </a:t>
            </a:r>
            <a:r>
              <a:rPr lang="es-CO" dirty="0"/>
              <a:t>La hermana White con la expresión “</a:t>
            </a:r>
            <a:r>
              <a:rPr lang="es-CO" dirty="0">
                <a:latin typeface="Agency FB" pitchFamily="34" charset="0"/>
              </a:rPr>
              <a:t>no podría haberse hallado en la posición de Adán</a:t>
            </a:r>
            <a:r>
              <a:rPr lang="es-CO" dirty="0"/>
              <a:t>” está afirmando lo siguiente: </a:t>
            </a:r>
            <a:r>
              <a:rPr lang="es-CO" b="1" u="sng" dirty="0"/>
              <a:t>Primero</a:t>
            </a:r>
            <a:r>
              <a:rPr lang="es-CO" dirty="0"/>
              <a:t>. Que Adán y Jesús eran representantes de la raza humana. a. La acción de Adán trajo consecuencias universales. Trajo como herencia para todo nacido de mujer una naturaleza desprovista de santidad y Justicia. “</a:t>
            </a:r>
            <a:r>
              <a:rPr lang="es-CO" dirty="0">
                <a:latin typeface="Agency FB" pitchFamily="34" charset="0"/>
              </a:rPr>
              <a:t>Al ser creado, Adán recibió el señorío de la tierra. Pero al ceder a la tentación, cayó bajo el poder de Satanás</a:t>
            </a:r>
            <a:r>
              <a:rPr lang="es-CO" dirty="0"/>
              <a:t>” </a:t>
            </a:r>
            <a:r>
              <a:rPr lang="es-CO" b="1" u="sng" dirty="0"/>
              <a:t>Historia Patriarcas y Profetas. Pág. 53 </a:t>
            </a:r>
          </a:p>
          <a:p>
            <a:pPr marL="0" indent="0">
              <a:buNone/>
            </a:pPr>
            <a:endParaRPr lang="es-CO" sz="3600" b="1" dirty="0" smtClean="0">
              <a:solidFill>
                <a:srgbClr val="FF0000"/>
              </a:solidFill>
            </a:endParaRPr>
          </a:p>
          <a:p>
            <a:pPr marL="0" indent="0">
              <a:buNone/>
            </a:pPr>
            <a:r>
              <a:rPr lang="es-CO" sz="3600" b="1" dirty="0" smtClean="0">
                <a:solidFill>
                  <a:srgbClr val="FF0000"/>
                </a:solidFill>
              </a:rPr>
              <a:t>26</a:t>
            </a:r>
            <a:r>
              <a:rPr lang="es-CO" dirty="0" smtClean="0"/>
              <a:t>). </a:t>
            </a:r>
            <a:r>
              <a:rPr lang="es-CO" dirty="0"/>
              <a:t>La hermana White con la expresión “no podría haberse hallado en la posición de Adán” está afirmando lo siguiente: Primero. Que Adán y Jesús eran representantes de la raza humana. a. La acción de Adán trajo consecuencias universales. “En tanto que Adán había sido creado sin pecado, a la semejanza de Dios, Set, así como Caín, heredó la naturaleza caída de sus padres”. </a:t>
            </a:r>
            <a:r>
              <a:rPr lang="es-CO" b="1" u="sng" dirty="0"/>
              <a:t>Patriarcas y Profetas. Pág. 66 </a:t>
            </a:r>
          </a:p>
        </p:txBody>
      </p:sp>
    </p:spTree>
    <p:extLst>
      <p:ext uri="{BB962C8B-B14F-4D97-AF65-F5344CB8AC3E}">
        <p14:creationId xmlns:p14="http://schemas.microsoft.com/office/powerpoint/2010/main" val="223203067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264696"/>
          </a:xfrm>
        </p:spPr>
        <p:txBody>
          <a:bodyPr>
            <a:normAutofit fontScale="77500" lnSpcReduction="20000"/>
          </a:bodyPr>
          <a:lstStyle/>
          <a:p>
            <a:pPr marL="0" indent="0">
              <a:buNone/>
            </a:pPr>
            <a:r>
              <a:rPr lang="es-CO" sz="3600" b="1" dirty="0" smtClean="0">
                <a:solidFill>
                  <a:srgbClr val="FF0000"/>
                </a:solidFill>
              </a:rPr>
              <a:t>27</a:t>
            </a:r>
            <a:r>
              <a:rPr lang="es-CO" dirty="0" smtClean="0"/>
              <a:t>). </a:t>
            </a:r>
            <a:r>
              <a:rPr lang="es-CO" dirty="0"/>
              <a:t>La hermana White con la expresión “no podría haberse hallado en la posición de Adán” está afirmando lo siguiente: Primero. Que Adán y Jesús eran representantes de la raza humana. b. La acción de Cristo trajo consecuencias universales La acción de Jesús en su humanidad, en igualdad de condición espiritual a la de Adán, pero con debilidades y flaquezas inocentes trajo victoria y vida eterna para todos los seres humanos que le acepten. Leamos… </a:t>
            </a:r>
          </a:p>
          <a:p>
            <a:pPr marL="0" indent="0">
              <a:buNone/>
            </a:pPr>
            <a:endParaRPr lang="es-CO" sz="3600" b="1" dirty="0" smtClean="0">
              <a:solidFill>
                <a:srgbClr val="FF0000"/>
              </a:solidFill>
            </a:endParaRPr>
          </a:p>
          <a:p>
            <a:pPr marL="0" indent="0">
              <a:buNone/>
            </a:pPr>
            <a:r>
              <a:rPr lang="es-CO" sz="3600" b="1" dirty="0" smtClean="0">
                <a:solidFill>
                  <a:srgbClr val="FF0000"/>
                </a:solidFill>
              </a:rPr>
              <a:t>28</a:t>
            </a:r>
            <a:r>
              <a:rPr lang="es-CO" dirty="0" smtClean="0"/>
              <a:t>). </a:t>
            </a:r>
            <a:r>
              <a:rPr lang="es-CO" dirty="0"/>
              <a:t>“</a:t>
            </a:r>
            <a:r>
              <a:rPr lang="es-CO" dirty="0">
                <a:latin typeface="Agency FB" pitchFamily="34" charset="0"/>
              </a:rPr>
              <a:t>Tenemos motivo de incesante gratitud a Dios porque Cristo, por su perfecta obediencia, reconquistó el cielo que Adán perdió por su desobediencia. Adán pecó, y los descendientes de Adán comparten su culpa y las consecuencias;… </a:t>
            </a:r>
            <a:r>
              <a:rPr lang="es-CO" u="sng" dirty="0"/>
              <a:t>Fe y Obras. Pág. 90</a:t>
            </a:r>
            <a:r>
              <a:rPr lang="es-CO" dirty="0"/>
              <a:t>. </a:t>
            </a:r>
          </a:p>
          <a:p>
            <a:pPr marL="0" indent="0">
              <a:buNone/>
            </a:pPr>
            <a:r>
              <a:rPr lang="es-CO" sz="3600" b="1" dirty="0" smtClean="0">
                <a:solidFill>
                  <a:srgbClr val="FF0000"/>
                </a:solidFill>
              </a:rPr>
              <a:t>29</a:t>
            </a:r>
            <a:r>
              <a:rPr lang="es-CO" dirty="0" smtClean="0"/>
              <a:t>). </a:t>
            </a:r>
            <a:r>
              <a:rPr lang="es-CO" dirty="0"/>
              <a:t>“…</a:t>
            </a:r>
            <a:r>
              <a:rPr lang="es-CO" dirty="0">
                <a:latin typeface="Agency FB" pitchFamily="34" charset="0"/>
              </a:rPr>
              <a:t>pero Jesús cargó con la culpa de Adán, y todos los descendientes de Adán que se refugien en Cristo, el segundo Adán, pueden escapar, de la penalidad de la transgresión. Jesús reconquistó el cielo para el hombre soportando la prueba que Adán no pudo resistir</a:t>
            </a:r>
            <a:r>
              <a:rPr lang="es-CO" dirty="0"/>
              <a:t>” </a:t>
            </a:r>
            <a:r>
              <a:rPr lang="es-CO" u="sng" dirty="0"/>
              <a:t>Fe y Obras. Pág. 90</a:t>
            </a:r>
            <a:r>
              <a:rPr lang="es-CO" dirty="0"/>
              <a:t>. </a:t>
            </a:r>
          </a:p>
        </p:txBody>
      </p:sp>
    </p:spTree>
    <p:extLst>
      <p:ext uri="{BB962C8B-B14F-4D97-AF65-F5344CB8AC3E}">
        <p14:creationId xmlns:p14="http://schemas.microsoft.com/office/powerpoint/2010/main" val="32123420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6">
              <a:lumMod val="20000"/>
              <a:lumOff val="80000"/>
            </a:schemeClr>
          </a:solidFill>
        </p:spPr>
        <p:txBody>
          <a:bodyPr>
            <a:normAutofit fontScale="77500" lnSpcReduction="20000"/>
          </a:bodyPr>
          <a:lstStyle/>
          <a:p>
            <a:pPr marL="0" indent="0">
              <a:buNone/>
            </a:pPr>
            <a:r>
              <a:rPr lang="es-CO" sz="3600" b="1" dirty="0">
                <a:solidFill>
                  <a:srgbClr val="FF0000"/>
                </a:solidFill>
              </a:rPr>
              <a:t>30</a:t>
            </a:r>
            <a:r>
              <a:rPr lang="es-CO" dirty="0"/>
              <a:t>). “Así también está escrito: Fue hecho el primer hombre Adán alma viviente; el postrer Adán, espíritu vivificante…” </a:t>
            </a:r>
            <a:r>
              <a:rPr lang="es-CO" dirty="0">
                <a:solidFill>
                  <a:srgbClr val="FF0000"/>
                </a:solidFill>
              </a:rPr>
              <a:t>1 </a:t>
            </a:r>
            <a:r>
              <a:rPr lang="es-CO" dirty="0" smtClean="0">
                <a:solidFill>
                  <a:srgbClr val="FF0000"/>
                </a:solidFill>
              </a:rPr>
              <a:t>Cor. </a:t>
            </a:r>
            <a:r>
              <a:rPr lang="es-CO" dirty="0">
                <a:solidFill>
                  <a:srgbClr val="FF0000"/>
                </a:solidFill>
              </a:rPr>
              <a:t>15:45</a:t>
            </a:r>
            <a:r>
              <a:rPr lang="es-CO" u="sng" dirty="0"/>
              <a:t> </a:t>
            </a:r>
            <a:r>
              <a:rPr lang="es-CO" dirty="0"/>
              <a:t>“Todo lo que perdió el primer Adán será restaurado por el segundo”. </a:t>
            </a:r>
            <a:r>
              <a:rPr lang="es-CO" b="1" u="sng" dirty="0"/>
              <a:t>El Hogar Cristiano. Pág. 489 </a:t>
            </a:r>
          </a:p>
          <a:p>
            <a:pPr marL="0" indent="0">
              <a:buNone/>
            </a:pPr>
            <a:r>
              <a:rPr lang="es-CO" sz="3600" b="1" dirty="0" smtClean="0">
                <a:solidFill>
                  <a:srgbClr val="FF0000"/>
                </a:solidFill>
              </a:rPr>
              <a:t>31</a:t>
            </a:r>
            <a:r>
              <a:rPr lang="es-CO" dirty="0" smtClean="0"/>
              <a:t>). </a:t>
            </a:r>
            <a:r>
              <a:rPr lang="es-CO" dirty="0">
                <a:solidFill>
                  <a:srgbClr val="0070C0"/>
                </a:solidFill>
              </a:rPr>
              <a:t>a. Por poseer la misma naturaleza espiritual de Adán antes de pecar, es decir la humanidad de Jesús estaba libre de pecado y de tendencias al mal. “A Cristo se lo llama el segundo Adán. En una condición de pureza y santidad, en estrecha relación con Dios y siendo objeto del amor divino, Jesús comenzó donde el primer Adán se inició. Sin embargo, el primer Adán gozó en cada aspecto de una situación más favorable que la de Cristo” </a:t>
            </a:r>
            <a:r>
              <a:rPr lang="es-CO" b="1" u="sng" dirty="0" smtClean="0"/>
              <a:t>(La </a:t>
            </a:r>
            <a:r>
              <a:rPr lang="es-CO" b="1" u="sng" dirty="0"/>
              <a:t>maravillosa Gracia. Pág. 42). </a:t>
            </a:r>
          </a:p>
          <a:p>
            <a:pPr marL="0" indent="0">
              <a:buNone/>
            </a:pPr>
            <a:r>
              <a:rPr lang="es-CO" sz="3600" b="1" dirty="0" smtClean="0">
                <a:solidFill>
                  <a:srgbClr val="FF0000"/>
                </a:solidFill>
              </a:rPr>
              <a:t>32</a:t>
            </a:r>
            <a:r>
              <a:rPr lang="es-CO" dirty="0" smtClean="0"/>
              <a:t>). </a:t>
            </a:r>
            <a:r>
              <a:rPr lang="es-CO" dirty="0"/>
              <a:t>b. Porque ambos afrontaron la tentación de Satanás, aunque en condiciones diferentes. “El primer Adán cayó; el segundo Adán se aferró a Dios y a su Palabra bajo las circunstancias más tremendas, y su fe en la bondad, la misericordia y el amor de su Padre no vacilaron ni por un momento”. </a:t>
            </a:r>
            <a:r>
              <a:rPr lang="es-CO" b="1" u="sng" dirty="0"/>
              <a:t>La Maravillosa Gracia. Pág. 35 </a:t>
            </a:r>
          </a:p>
        </p:txBody>
      </p:sp>
    </p:spTree>
    <p:extLst>
      <p:ext uri="{BB962C8B-B14F-4D97-AF65-F5344CB8AC3E}">
        <p14:creationId xmlns:p14="http://schemas.microsoft.com/office/powerpoint/2010/main" val="17503463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552728"/>
          </a:xfrm>
          <a:solidFill>
            <a:schemeClr val="bg1">
              <a:lumMod val="85000"/>
            </a:schemeClr>
          </a:solidFill>
        </p:spPr>
        <p:txBody>
          <a:bodyPr>
            <a:normAutofit fontScale="77500" lnSpcReduction="20000"/>
          </a:bodyPr>
          <a:lstStyle/>
          <a:p>
            <a:pPr marL="0" indent="0">
              <a:buNone/>
            </a:pPr>
            <a:r>
              <a:rPr lang="es-CO" sz="3600" b="1" dirty="0" smtClean="0">
                <a:solidFill>
                  <a:srgbClr val="FF0000"/>
                </a:solidFill>
              </a:rPr>
              <a:t>33</a:t>
            </a:r>
            <a:r>
              <a:rPr lang="es-CO" dirty="0" smtClean="0"/>
              <a:t>). </a:t>
            </a:r>
            <a:r>
              <a:rPr lang="es-CO" dirty="0"/>
              <a:t>b. Porque ambos afrontaron la tentación de Satanás, aunque en condiciones diferentes. “Cristo como el segundo Adán. ¡Qué contraste el del segundo Adán cuando fue al sombrío desierto para hacer frente sin ninguna ayuda a Satanás! </a:t>
            </a:r>
            <a:r>
              <a:rPr lang="es-CO" b="1" u="sng" dirty="0"/>
              <a:t>Mensajes Selectos. T1 Pág. 314 </a:t>
            </a:r>
          </a:p>
          <a:p>
            <a:pPr marL="0" indent="0">
              <a:buNone/>
            </a:pPr>
            <a:r>
              <a:rPr lang="es-CO" sz="3600" b="1" dirty="0" smtClean="0">
                <a:solidFill>
                  <a:srgbClr val="FF0000"/>
                </a:solidFill>
              </a:rPr>
              <a:t>34</a:t>
            </a:r>
            <a:r>
              <a:rPr lang="es-CO" dirty="0" smtClean="0"/>
              <a:t>). </a:t>
            </a:r>
            <a:r>
              <a:rPr lang="es-CO" dirty="0"/>
              <a:t>c. Porque la acción de ambos trajo consecuencias para TODA la raza humana. a. La acción del primer Adán dio origen al pecado en la tierra y a la muerte. “En tanto que Adán había sido creado sin pecado, a la semejanza de Dios, Set, así como Caín, heredó la naturaleza caída de sus padres”. </a:t>
            </a:r>
            <a:r>
              <a:rPr lang="es-CO" b="1" u="sng" dirty="0"/>
              <a:t>Patriarcas y Profetas. Pág. </a:t>
            </a:r>
            <a:r>
              <a:rPr lang="es-CO" dirty="0"/>
              <a:t>66 </a:t>
            </a:r>
          </a:p>
          <a:p>
            <a:pPr marL="0" indent="0">
              <a:buNone/>
            </a:pPr>
            <a:r>
              <a:rPr lang="es-CO" sz="3600" b="1" dirty="0" smtClean="0">
                <a:solidFill>
                  <a:srgbClr val="FF0000"/>
                </a:solidFill>
              </a:rPr>
              <a:t>35</a:t>
            </a:r>
            <a:r>
              <a:rPr lang="es-CO" dirty="0" smtClean="0"/>
              <a:t>). </a:t>
            </a:r>
            <a:r>
              <a:rPr lang="es-CO" dirty="0"/>
              <a:t>c. Porque la acción de ambos trajo consecuencias para TODA la raza humana. b. La acción del segundo Adán “Jesús” venció al pecado y trajo la vida en abundancia. “Tenemos motivo de incesante gratitud a Dios porque Cristo, por su perfecta obediencia, reconquistó el cielo que Adán perdió por su desobediencia” </a:t>
            </a:r>
            <a:r>
              <a:rPr lang="es-CO" b="1" u="sng" dirty="0"/>
              <a:t>Fe y Obras. Pág. 90</a:t>
            </a:r>
            <a:r>
              <a:rPr lang="es-CO" dirty="0"/>
              <a:t>. </a:t>
            </a:r>
          </a:p>
          <a:p>
            <a:pPr marL="0" indent="0">
              <a:buNone/>
            </a:pPr>
            <a:r>
              <a:rPr lang="es-CO" sz="2900" b="1" dirty="0" smtClean="0">
                <a:solidFill>
                  <a:srgbClr val="FF0000"/>
                </a:solidFill>
              </a:rPr>
              <a:t>36</a:t>
            </a:r>
            <a:r>
              <a:rPr lang="es-CO" dirty="0" smtClean="0"/>
              <a:t>). </a:t>
            </a:r>
            <a:r>
              <a:rPr lang="es-CO" dirty="0"/>
              <a:t>c. Porque la acción de ambos trajo consecuencias para TODA la raza humana. “El segundo Adán soportó la prueba y la tentación para llegar a ser el dueño de toda la humanidad” </a:t>
            </a:r>
            <a:r>
              <a:rPr lang="es-CO" b="1" u="sng" dirty="0" smtClean="0"/>
              <a:t>(Mensajes </a:t>
            </a:r>
            <a:r>
              <a:rPr lang="es-CO" b="1" u="sng" dirty="0"/>
              <a:t>Selectos. T3 Pág. </a:t>
            </a:r>
            <a:r>
              <a:rPr lang="es-CO" b="1" u="sng" dirty="0" smtClean="0"/>
              <a:t>161) </a:t>
            </a:r>
            <a:endParaRPr lang="es-CO" b="1" u="sng" dirty="0"/>
          </a:p>
        </p:txBody>
      </p:sp>
    </p:spTree>
    <p:extLst>
      <p:ext uri="{BB962C8B-B14F-4D97-AF65-F5344CB8AC3E}">
        <p14:creationId xmlns:p14="http://schemas.microsoft.com/office/powerpoint/2010/main" val="64454521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480720"/>
          </a:xfrm>
        </p:spPr>
        <p:txBody>
          <a:bodyPr>
            <a:normAutofit fontScale="77500" lnSpcReduction="20000"/>
          </a:bodyPr>
          <a:lstStyle/>
          <a:p>
            <a:pPr marL="0" indent="0">
              <a:buNone/>
            </a:pPr>
            <a:r>
              <a:rPr lang="es-CO" sz="3600" b="1" dirty="0" smtClean="0">
                <a:solidFill>
                  <a:srgbClr val="FF0000"/>
                </a:solidFill>
              </a:rPr>
              <a:t>37</a:t>
            </a:r>
            <a:r>
              <a:rPr lang="es-CO" dirty="0" smtClean="0"/>
              <a:t>). </a:t>
            </a:r>
            <a:r>
              <a:rPr lang="es-CO" dirty="0"/>
              <a:t>c. Porque la acción de ambos trajo consecuencias para TODA la raza humana. “La expiación de Cristo incluye a toda la familia humana. Nadie, elevado o humilde, rico o pobre, libre o esclavo, ha sido dejado afuera del plan de redención” </a:t>
            </a:r>
            <a:r>
              <a:rPr lang="es-CO" b="1" u="sng" dirty="0" smtClean="0"/>
              <a:t>CBA </a:t>
            </a:r>
            <a:r>
              <a:rPr lang="es-CO" b="1" u="sng" dirty="0"/>
              <a:t>T 7 -A Suplemento. La naturaleza de Cristo durante la encarnación. Pág. 462 </a:t>
            </a:r>
          </a:p>
          <a:p>
            <a:pPr marL="0" indent="0">
              <a:buNone/>
            </a:pPr>
            <a:r>
              <a:rPr lang="es-CO" sz="3600" b="1" dirty="0" smtClean="0">
                <a:solidFill>
                  <a:srgbClr val="FF0000"/>
                </a:solidFill>
              </a:rPr>
              <a:t>38</a:t>
            </a:r>
            <a:r>
              <a:rPr lang="es-CO" dirty="0" smtClean="0"/>
              <a:t>). </a:t>
            </a:r>
            <a:r>
              <a:rPr lang="es-CO" dirty="0"/>
              <a:t>c. Porque la acción de ambos trajo consecuencias para TODA la raza humana. “Hablé también del encuentro de los dos Adanes, Adán el primero, y Cristo el segundo Adán cuando el Edén vuelva a florecer en la tierra”. </a:t>
            </a:r>
            <a:r>
              <a:rPr lang="es-CO" b="1" u="sng" dirty="0"/>
              <a:t>Testimonios para la iglesia. T1 Pág. 570 </a:t>
            </a:r>
          </a:p>
          <a:p>
            <a:pPr marL="0" indent="0">
              <a:buNone/>
            </a:pPr>
            <a:r>
              <a:rPr lang="es-CO" sz="3600" b="1" dirty="0" smtClean="0">
                <a:solidFill>
                  <a:srgbClr val="FF0000"/>
                </a:solidFill>
              </a:rPr>
              <a:t>39</a:t>
            </a:r>
            <a:r>
              <a:rPr lang="es-CO" dirty="0" smtClean="0"/>
              <a:t>). </a:t>
            </a:r>
            <a:r>
              <a:rPr lang="es-CO" dirty="0"/>
              <a:t>Tanto Jesús en su humanidad como Adán con su naturaleza original conque Dios lo creó eran perfectos, santos, puros, inocentes, aunque no eran idénticos en todos los aspectos, ambos eran imagen de Dios, y representantes de la humanidad. </a:t>
            </a:r>
          </a:p>
          <a:p>
            <a:pPr marL="0" indent="0">
              <a:buNone/>
            </a:pPr>
            <a:r>
              <a:rPr lang="es-CO" sz="3600" b="1" dirty="0" smtClean="0">
                <a:solidFill>
                  <a:srgbClr val="FF0000"/>
                </a:solidFill>
              </a:rPr>
              <a:t>40</a:t>
            </a:r>
            <a:r>
              <a:rPr lang="es-CO" dirty="0" smtClean="0"/>
              <a:t>). </a:t>
            </a:r>
            <a:r>
              <a:rPr lang="es-CO" dirty="0"/>
              <a:t>En la doctrina de los adventistas leemos sobre la humanidad de Jesús lo siguiente “No era la humanidad original de Adán, porque poseía debilidades inocentes de los seres caídos” </a:t>
            </a:r>
            <a:r>
              <a:rPr lang="es-CO" b="1" u="sng" dirty="0"/>
              <a:t>Creencias de los adventistas del séptimo día. Pág.53. </a:t>
            </a:r>
          </a:p>
          <a:p>
            <a:endParaRPr lang="es-CO" dirty="0"/>
          </a:p>
        </p:txBody>
      </p:sp>
    </p:spTree>
    <p:extLst>
      <p:ext uri="{BB962C8B-B14F-4D97-AF65-F5344CB8AC3E}">
        <p14:creationId xmlns:p14="http://schemas.microsoft.com/office/powerpoint/2010/main" val="41103409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624736"/>
          </a:xfrm>
        </p:spPr>
        <p:txBody>
          <a:bodyPr>
            <a:normAutofit fontScale="77500" lnSpcReduction="20000"/>
          </a:bodyPr>
          <a:lstStyle/>
          <a:p>
            <a:pPr marL="0" indent="0">
              <a:buNone/>
            </a:pPr>
            <a:r>
              <a:rPr lang="es-CO" sz="3600" b="1" dirty="0" smtClean="0">
                <a:solidFill>
                  <a:srgbClr val="FF0000"/>
                </a:solidFill>
              </a:rPr>
              <a:t>41</a:t>
            </a:r>
            <a:r>
              <a:rPr lang="es-CO" dirty="0" smtClean="0"/>
              <a:t>). </a:t>
            </a:r>
            <a:r>
              <a:rPr lang="es-CO" dirty="0"/>
              <a:t>Es decir Jesús «no poseía la humanidad original de Adán» a pesar que en el aspecto espiritual eran iguales pero en el aspecto físico diferentes, ya que Adán no poseía debilidades inocentes de los seres caídos, las cuales Jesús si tomó al hacerse carne y sangre como nosotros</a:t>
            </a:r>
            <a:r>
              <a:rPr lang="es-CO" dirty="0" smtClean="0"/>
              <a:t>.</a:t>
            </a:r>
          </a:p>
          <a:p>
            <a:pPr marL="0" indent="0">
              <a:buNone/>
            </a:pPr>
            <a:r>
              <a:rPr lang="es-CO" sz="3600" b="1" dirty="0" smtClean="0">
                <a:solidFill>
                  <a:srgbClr val="FF0000"/>
                </a:solidFill>
              </a:rPr>
              <a:t>42</a:t>
            </a:r>
            <a:r>
              <a:rPr lang="es-CO" dirty="0" smtClean="0"/>
              <a:t>). </a:t>
            </a:r>
            <a:r>
              <a:rPr lang="es-CO" dirty="0"/>
              <a:t>Recordemos “Jesucristo tomó sobre sí mismo nuestra naturaleza con todas sus debilidades, pero se mantuvo libre de corrupción hereditaria y de la depravación y la práctica del pecado… Jesús no poseía propensiones, ni inclinaciones al mal, ni siquiera pasiones pecaminosas” </a:t>
            </a:r>
            <a:r>
              <a:rPr lang="es-CO" b="1" u="sng" dirty="0"/>
              <a:t>Creencias de los adventistas del séptimo día. Pág.56. </a:t>
            </a:r>
          </a:p>
          <a:p>
            <a:pPr marL="0" indent="0">
              <a:buNone/>
            </a:pPr>
            <a:r>
              <a:rPr lang="es-CO" sz="3600" b="1" dirty="0" smtClean="0">
                <a:solidFill>
                  <a:srgbClr val="FF0000"/>
                </a:solidFill>
              </a:rPr>
              <a:t>43</a:t>
            </a:r>
            <a:r>
              <a:rPr lang="es-CO" dirty="0" smtClean="0"/>
              <a:t>). </a:t>
            </a:r>
            <a:r>
              <a:rPr lang="es-CO" b="1" dirty="0">
                <a:solidFill>
                  <a:srgbClr val="0070C0"/>
                </a:solidFill>
              </a:rPr>
              <a:t>Con la veracidad de las anteriores conclusiones: podemos decir que la naturaleza humana que tomó Jesús no es la naturaleza caída de Adán después que pecó, la cual heredamos todos los seres humanos, y error que ha sido difundido desde 1888 hasta nuestros días. </a:t>
            </a:r>
            <a:endParaRPr lang="es-CO" b="1" dirty="0" smtClean="0">
              <a:solidFill>
                <a:srgbClr val="0070C0"/>
              </a:solidFill>
            </a:endParaRPr>
          </a:p>
          <a:p>
            <a:pPr marL="0" indent="0">
              <a:buNone/>
            </a:pPr>
            <a:r>
              <a:rPr lang="es-CO" sz="3600" b="1" dirty="0" smtClean="0">
                <a:solidFill>
                  <a:srgbClr val="FF0000"/>
                </a:solidFill>
              </a:rPr>
              <a:t>44</a:t>
            </a:r>
            <a:r>
              <a:rPr lang="es-CO" dirty="0" smtClean="0"/>
              <a:t>). </a:t>
            </a:r>
            <a:r>
              <a:rPr lang="es-CO" dirty="0"/>
              <a:t>Nuestras creencias lo expresan así: “Tampoco fue la humanidad caída, esto es la humanidad de Adán después de la transgresión, en todos sus aspectos” </a:t>
            </a:r>
            <a:r>
              <a:rPr lang="es-CO" b="1" u="sng" dirty="0"/>
              <a:t>Creencias de los adventistas del séptimo día. Pág.53. </a:t>
            </a:r>
          </a:p>
          <a:p>
            <a:endParaRPr lang="es-CO" dirty="0"/>
          </a:p>
        </p:txBody>
      </p:sp>
    </p:spTree>
    <p:extLst>
      <p:ext uri="{BB962C8B-B14F-4D97-AF65-F5344CB8AC3E}">
        <p14:creationId xmlns:p14="http://schemas.microsoft.com/office/powerpoint/2010/main" val="218205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7500" lnSpcReduction="20000"/>
          </a:bodyPr>
          <a:lstStyle/>
          <a:p>
            <a:pPr marL="0" indent="0">
              <a:buNone/>
            </a:pPr>
            <a:r>
              <a:rPr lang="es-CO" sz="3600" b="1" dirty="0" smtClean="0">
                <a:solidFill>
                  <a:srgbClr val="FF0000"/>
                </a:solidFill>
              </a:rPr>
              <a:t>45</a:t>
            </a:r>
            <a:r>
              <a:rPr lang="es-CO" dirty="0" smtClean="0"/>
              <a:t>). </a:t>
            </a:r>
            <a:r>
              <a:rPr lang="es-CO" dirty="0"/>
              <a:t>Estas afirmaciones nos enseñan que la naturaleza humana de Jesús no era exactamente como la de Adán antes de la caída ni como la de nosotros, su naturaleza fue Única y Especial. </a:t>
            </a:r>
          </a:p>
          <a:p>
            <a:pPr marL="0" indent="0">
              <a:buNone/>
            </a:pPr>
            <a:r>
              <a:rPr lang="es-CO" sz="3600" b="1" dirty="0" smtClean="0">
                <a:solidFill>
                  <a:srgbClr val="FF0000"/>
                </a:solidFill>
              </a:rPr>
              <a:t>46</a:t>
            </a:r>
            <a:r>
              <a:rPr lang="es-CO" dirty="0" smtClean="0"/>
              <a:t>). </a:t>
            </a:r>
            <a:r>
              <a:rPr lang="es-CO" dirty="0"/>
              <a:t>“</a:t>
            </a:r>
            <a:r>
              <a:rPr lang="es-CO" dirty="0">
                <a:latin typeface="Agency FB" pitchFamily="34" charset="0"/>
              </a:rPr>
              <a:t>Satanás había señalado el pecado de Adán como prueba de que la ley de Dios era injusta, y que no podía ser acatada</a:t>
            </a:r>
            <a:r>
              <a:rPr lang="es-CO" dirty="0"/>
              <a:t>” </a:t>
            </a:r>
            <a:r>
              <a:rPr lang="es-CO" dirty="0">
                <a:solidFill>
                  <a:srgbClr val="FF0000"/>
                </a:solidFill>
              </a:rPr>
              <a:t>DTG 91 </a:t>
            </a:r>
            <a:r>
              <a:rPr lang="es-CO" dirty="0"/>
              <a:t>La hermana White hace las siguientes afirmaciones: </a:t>
            </a:r>
          </a:p>
          <a:p>
            <a:pPr marL="0" indent="0">
              <a:buNone/>
            </a:pPr>
            <a:r>
              <a:rPr lang="es-CO" sz="3600" b="1" dirty="0" smtClean="0">
                <a:solidFill>
                  <a:srgbClr val="FF0000"/>
                </a:solidFill>
              </a:rPr>
              <a:t>47</a:t>
            </a:r>
            <a:r>
              <a:rPr lang="es-CO" dirty="0" smtClean="0"/>
              <a:t>). </a:t>
            </a:r>
            <a:r>
              <a:rPr lang="es-CO" dirty="0"/>
              <a:t>“</a:t>
            </a:r>
            <a:r>
              <a:rPr lang="es-CO" u="sng" dirty="0"/>
              <a:t>Satanás venció a Adán a pesar que su naturaleza espiritual y física era perfecta</a:t>
            </a:r>
            <a:r>
              <a:rPr lang="es-CO" dirty="0"/>
              <a:t>. Ella continua diciendo “</a:t>
            </a:r>
            <a:r>
              <a:rPr lang="es-CO" u="sng" dirty="0"/>
              <a:t>En nuestra humanidad, Cristo había de resarcir el fracaso de Adán. Pero cuando Adán fue asaltado por el tentador, no pesaba sobre él ninguno de los efectos del pecado. Gozaba de una plenitud de fuerza y virilidad, así como del perfecto vigor de la mente y el cuerpo</a:t>
            </a:r>
            <a:r>
              <a:rPr lang="es-CO" dirty="0"/>
              <a:t>”. </a:t>
            </a:r>
            <a:r>
              <a:rPr lang="es-CO" dirty="0">
                <a:solidFill>
                  <a:srgbClr val="FF0000"/>
                </a:solidFill>
              </a:rPr>
              <a:t>DTG 92 </a:t>
            </a:r>
            <a:r>
              <a:rPr lang="es-CO" dirty="0"/>
              <a:t>La hermana White hace las siguientes afirmaciones: </a:t>
            </a:r>
          </a:p>
          <a:p>
            <a:pPr marL="0" indent="0">
              <a:buNone/>
            </a:pPr>
            <a:r>
              <a:rPr lang="es-CO" sz="3600" b="1" dirty="0" smtClean="0">
                <a:solidFill>
                  <a:srgbClr val="FF0000"/>
                </a:solidFill>
              </a:rPr>
              <a:t>48</a:t>
            </a:r>
            <a:r>
              <a:rPr lang="es-CO" dirty="0" smtClean="0"/>
              <a:t>). </a:t>
            </a:r>
            <a:r>
              <a:rPr lang="es-CO" dirty="0"/>
              <a:t>Ahora a muchos se le dificulta comprender que la naturaleza humana de Cristo en lo espiritual es diferente a la de cualquier ser humano, ya que está provista de pureza, santidad y justicia. </a:t>
            </a:r>
          </a:p>
        </p:txBody>
      </p:sp>
    </p:spTree>
    <p:extLst>
      <p:ext uri="{BB962C8B-B14F-4D97-AF65-F5344CB8AC3E}">
        <p14:creationId xmlns:p14="http://schemas.microsoft.com/office/powerpoint/2010/main" val="301110667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6">
              <a:lumMod val="40000"/>
              <a:lumOff val="60000"/>
            </a:schemeClr>
          </a:solidFill>
        </p:spPr>
        <p:txBody>
          <a:bodyPr>
            <a:normAutofit fontScale="77500" lnSpcReduction="20000"/>
          </a:bodyPr>
          <a:lstStyle/>
          <a:p>
            <a:pPr marL="0" indent="0">
              <a:buNone/>
            </a:pPr>
            <a:r>
              <a:rPr lang="es-CO" sz="3600" b="1" dirty="0" smtClean="0">
                <a:solidFill>
                  <a:srgbClr val="FF0000"/>
                </a:solidFill>
              </a:rPr>
              <a:t>49</a:t>
            </a:r>
            <a:r>
              <a:rPr lang="es-CO" dirty="0" smtClean="0"/>
              <a:t>). </a:t>
            </a:r>
            <a:r>
              <a:rPr lang="es-CO" dirty="0"/>
              <a:t>“</a:t>
            </a:r>
            <a:r>
              <a:rPr lang="es-CO" dirty="0">
                <a:latin typeface="Agency FB" pitchFamily="34" charset="0"/>
              </a:rPr>
              <a:t>A diferencia de la humanidad caída, la naturaleza espiritual de Jesús es pura y santa, libre de toda contaminación del pecado. Sería un error pensar que Cristo es absolutamente humano como nosotros. Es el segundo Adán</a:t>
            </a:r>
            <a:r>
              <a:rPr lang="es-CO" dirty="0"/>
              <a:t>”. </a:t>
            </a:r>
            <a:r>
              <a:rPr lang="es-CO" b="1" u="sng" dirty="0"/>
              <a:t>Creencias de los adventistas del séptimo día. Pág.56</a:t>
            </a:r>
            <a:r>
              <a:rPr lang="es-CO" dirty="0"/>
              <a:t>. </a:t>
            </a:r>
          </a:p>
          <a:p>
            <a:pPr marL="0" indent="0">
              <a:buNone/>
            </a:pPr>
            <a:r>
              <a:rPr lang="es-CO" sz="3600" b="1" dirty="0" smtClean="0">
                <a:solidFill>
                  <a:srgbClr val="FF0000"/>
                </a:solidFill>
              </a:rPr>
              <a:t>50</a:t>
            </a:r>
            <a:r>
              <a:rPr lang="es-CO" dirty="0" smtClean="0"/>
              <a:t>). </a:t>
            </a:r>
            <a:r>
              <a:rPr lang="es-CO" dirty="0"/>
              <a:t>A muchos se le dificulta aceptar que Jesús poseía una naturaleza humana santa e inmaculada como la que tenía Adán cuando fue creado, Él nunca poseyó nuestra misma naturaleza caída, es decir Jesús “</a:t>
            </a:r>
            <a:r>
              <a:rPr lang="es-CO" dirty="0">
                <a:latin typeface="Agency FB" pitchFamily="34" charset="0"/>
              </a:rPr>
              <a:t>No tuvo naturaleza caída como la de cualquier mortal</a:t>
            </a:r>
            <a:r>
              <a:rPr lang="es-CO" dirty="0"/>
              <a:t>” … </a:t>
            </a:r>
          </a:p>
          <a:p>
            <a:pPr marL="0" indent="0">
              <a:buNone/>
            </a:pPr>
            <a:r>
              <a:rPr lang="es-CO" sz="3600" b="1" dirty="0" smtClean="0">
                <a:solidFill>
                  <a:srgbClr val="FF0000"/>
                </a:solidFill>
              </a:rPr>
              <a:t>51</a:t>
            </a:r>
            <a:r>
              <a:rPr lang="es-CO" dirty="0" smtClean="0"/>
              <a:t>). …La </a:t>
            </a:r>
            <a:r>
              <a:rPr lang="es-CO" dirty="0"/>
              <a:t>razón de esta verdad se llega a pensar que Jesús tuvo ventaja y que no podía caer al no poseer tendencias al mal; para quienes piensan así recordemos que la hermana Elena G de White escribió: </a:t>
            </a:r>
          </a:p>
          <a:p>
            <a:pPr marL="0" indent="0">
              <a:buNone/>
            </a:pPr>
            <a:r>
              <a:rPr lang="es-CO" sz="3600" b="1" dirty="0" smtClean="0">
                <a:solidFill>
                  <a:srgbClr val="FF0000"/>
                </a:solidFill>
              </a:rPr>
              <a:t>52</a:t>
            </a:r>
            <a:r>
              <a:rPr lang="es-CO" dirty="0" smtClean="0"/>
              <a:t>). </a:t>
            </a:r>
            <a:r>
              <a:rPr lang="es-CO" dirty="0"/>
              <a:t>“</a:t>
            </a:r>
            <a:r>
              <a:rPr lang="es-CO" dirty="0">
                <a:latin typeface="Agency FB" pitchFamily="34" charset="0"/>
              </a:rPr>
              <a:t>Muchos sostienen que era imposible para Cristo ser vencido por la tentación. En tal caso, no podría haberse hallado en la posición de Adán; no podría haber obtenido la victoria que Adán dejó de ganar</a:t>
            </a:r>
            <a:r>
              <a:rPr lang="es-CO" dirty="0"/>
              <a:t>” </a:t>
            </a:r>
            <a:r>
              <a:rPr lang="es-CO" b="1" u="sng" dirty="0"/>
              <a:t>El Deseado De Todas Las Gentes. Pág.92</a:t>
            </a:r>
            <a:r>
              <a:rPr lang="es-CO" dirty="0"/>
              <a:t>. </a:t>
            </a:r>
          </a:p>
        </p:txBody>
      </p:sp>
    </p:spTree>
    <p:extLst>
      <p:ext uri="{BB962C8B-B14F-4D97-AF65-F5344CB8AC3E}">
        <p14:creationId xmlns:p14="http://schemas.microsoft.com/office/powerpoint/2010/main" val="192610539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buNone/>
            </a:pPr>
            <a:r>
              <a:rPr lang="es-CO" b="1" dirty="0" smtClean="0">
                <a:solidFill>
                  <a:srgbClr val="FF0000"/>
                </a:solidFill>
              </a:rPr>
              <a:t>53</a:t>
            </a:r>
            <a:r>
              <a:rPr lang="es-CO" dirty="0" smtClean="0"/>
              <a:t>). </a:t>
            </a:r>
            <a:r>
              <a:rPr lang="es-CO" dirty="0"/>
              <a:t>Como conclusiones de esta sección podemos afirmar </a:t>
            </a:r>
            <a:r>
              <a:rPr lang="es-CO" dirty="0" smtClean="0"/>
              <a:t>cuatro cosas:</a:t>
            </a:r>
            <a:r>
              <a:rPr lang="es-CO" b="1" dirty="0" smtClean="0">
                <a:solidFill>
                  <a:srgbClr val="FF0000"/>
                </a:solidFill>
              </a:rPr>
              <a:t> (1)</a:t>
            </a:r>
            <a:r>
              <a:rPr lang="es-CO" dirty="0" smtClean="0"/>
              <a:t>. </a:t>
            </a:r>
            <a:r>
              <a:rPr lang="es-CO" dirty="0"/>
              <a:t>Que la naturaleza original de Adán no fue la misma que poseía Jesús en todos los aspectos, es decir existió solo una diferencia entre sus naturalezas, </a:t>
            </a:r>
            <a:r>
              <a:rPr lang="es-CO" u="sng" dirty="0"/>
              <a:t>en el aspecto físico fueron diferentes, pero en </a:t>
            </a:r>
            <a:r>
              <a:rPr lang="es-CO" u="sng" dirty="0" smtClean="0"/>
              <a:t>el </a:t>
            </a:r>
            <a:r>
              <a:rPr lang="es-CO" u="sng" dirty="0"/>
              <a:t>aspecto espiritual fueron iguales</a:t>
            </a:r>
            <a:r>
              <a:rPr lang="es-CO" dirty="0"/>
              <a:t>. </a:t>
            </a:r>
          </a:p>
          <a:p>
            <a:pPr marL="0" indent="0">
              <a:buNone/>
            </a:pPr>
            <a:r>
              <a:rPr lang="es-CO" b="1" dirty="0" smtClean="0">
                <a:solidFill>
                  <a:srgbClr val="FF0000"/>
                </a:solidFill>
              </a:rPr>
              <a:t>54</a:t>
            </a:r>
            <a:r>
              <a:rPr lang="es-CO" dirty="0" smtClean="0"/>
              <a:t>). </a:t>
            </a:r>
            <a:r>
              <a:rPr lang="es-CO" dirty="0"/>
              <a:t>Como conclusiones de esta sección podemos afirmar que: </a:t>
            </a:r>
            <a:r>
              <a:rPr lang="es-CO" b="1" dirty="0" smtClean="0">
                <a:solidFill>
                  <a:srgbClr val="FF0000"/>
                </a:solidFill>
              </a:rPr>
              <a:t>(2). </a:t>
            </a:r>
            <a:r>
              <a:rPr lang="es-CO" dirty="0"/>
              <a:t>La principal y única diferencia entre la naturaleza humana de Adán antes de caer y la de Jesús radica en que </a:t>
            </a:r>
            <a:r>
              <a:rPr lang="es-CO" u="sng" dirty="0"/>
              <a:t>Jesús en el aspecto físico poseyó debilidades inocentes que Adán no conoció sino después que pecó</a:t>
            </a:r>
            <a:r>
              <a:rPr lang="es-CO" dirty="0"/>
              <a:t>. Por ejemplo Cansancio, tristeza. </a:t>
            </a:r>
          </a:p>
          <a:p>
            <a:pPr marL="0" indent="0">
              <a:buNone/>
            </a:pPr>
            <a:r>
              <a:rPr lang="es-CO" b="1" dirty="0" smtClean="0">
                <a:solidFill>
                  <a:srgbClr val="FF0000"/>
                </a:solidFill>
              </a:rPr>
              <a:t>55</a:t>
            </a:r>
            <a:r>
              <a:rPr lang="es-CO" dirty="0" smtClean="0"/>
              <a:t>). </a:t>
            </a:r>
            <a:r>
              <a:rPr lang="es-CO" dirty="0"/>
              <a:t>Como conclusiones de esta sección podemos afirmar que: </a:t>
            </a:r>
            <a:r>
              <a:rPr lang="es-CO" b="1" dirty="0" smtClean="0">
                <a:solidFill>
                  <a:srgbClr val="FF0000"/>
                </a:solidFill>
              </a:rPr>
              <a:t>(3). </a:t>
            </a:r>
            <a:r>
              <a:rPr lang="es-CO" u="sng" dirty="0"/>
              <a:t>Que Jesús al haber nacido en un mundo caído necesariamente no tenía que haber nacido en las mismas e idénticas condiciones como nacemos todos nosotros</a:t>
            </a:r>
            <a:r>
              <a:rPr lang="es-CO" dirty="0"/>
              <a:t>, Él es el segundo Adán en pureza, justicia y santidad propia. </a:t>
            </a:r>
          </a:p>
        </p:txBody>
      </p:sp>
    </p:spTree>
    <p:extLst>
      <p:ext uri="{BB962C8B-B14F-4D97-AF65-F5344CB8AC3E}">
        <p14:creationId xmlns:p14="http://schemas.microsoft.com/office/powerpoint/2010/main" val="16226282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b="1" dirty="0" smtClean="0">
                <a:solidFill>
                  <a:srgbClr val="FF0000"/>
                </a:solidFill>
              </a:rPr>
              <a:t>56</a:t>
            </a:r>
            <a:r>
              <a:rPr lang="es-CO" dirty="0" smtClean="0"/>
              <a:t>). </a:t>
            </a:r>
            <a:r>
              <a:rPr lang="es-CO" dirty="0"/>
              <a:t>Como conclusiones de esta sección podemos afirmar que: </a:t>
            </a:r>
            <a:r>
              <a:rPr lang="es-CO" dirty="0" smtClean="0">
                <a:solidFill>
                  <a:srgbClr val="FF0000"/>
                </a:solidFill>
              </a:rPr>
              <a:t>(4). </a:t>
            </a:r>
            <a:r>
              <a:rPr lang="es-CO" u="sng" dirty="0"/>
              <a:t>Que la expresión naturaleza caída, naturaleza pecaminosa u otras expresiones NO aplica para Jesús</a:t>
            </a:r>
            <a:r>
              <a:rPr lang="es-CO" dirty="0"/>
              <a:t>. </a:t>
            </a:r>
          </a:p>
          <a:p>
            <a:pPr marL="0" indent="0">
              <a:buNone/>
            </a:pPr>
            <a:endParaRPr lang="es-CO" dirty="0" smtClean="0"/>
          </a:p>
          <a:p>
            <a:pPr marL="0" indent="0">
              <a:buNone/>
            </a:pPr>
            <a:r>
              <a:rPr lang="es-CO" b="1" dirty="0" smtClean="0">
                <a:solidFill>
                  <a:srgbClr val="FF0000"/>
                </a:solidFill>
              </a:rPr>
              <a:t>57</a:t>
            </a:r>
            <a:r>
              <a:rPr lang="es-CO" dirty="0" smtClean="0"/>
              <a:t>). </a:t>
            </a:r>
            <a:r>
              <a:rPr lang="es-CO" dirty="0"/>
              <a:t>“A pesar de tener semejanza de carne de pecado, las facultades espirituales estaban libres de cualquier efecto o consecuencias del pecado… </a:t>
            </a:r>
            <a:r>
              <a:rPr lang="es-CO" b="1" u="sng" dirty="0"/>
              <a:t>Creencias de los adventistas del séptimo día. Pág... </a:t>
            </a:r>
            <a:r>
              <a:rPr lang="es-CO" b="1" u="sng" dirty="0" smtClean="0"/>
              <a:t>54</a:t>
            </a:r>
            <a:r>
              <a:rPr lang="es-CO" b="1" dirty="0" smtClean="0"/>
              <a:t>. </a:t>
            </a:r>
            <a:r>
              <a:rPr lang="es-CO" dirty="0"/>
              <a:t>La Biblia habla de la afinidad de Cristo con la raza </a:t>
            </a:r>
            <a:r>
              <a:rPr lang="es-CO" dirty="0" smtClean="0"/>
              <a:t>caída, </a:t>
            </a:r>
            <a:r>
              <a:rPr lang="es-CO" dirty="0"/>
              <a:t>dice que se hizo “semejante” a nosotros, dice que Dios envió a su Hijo a “semejanza” de carne de pecado, pero nunca dice que fue “igual” en todos los sentidos a nosotros. </a:t>
            </a:r>
            <a:endParaRPr lang="es-CO" dirty="0" smtClean="0"/>
          </a:p>
          <a:p>
            <a:pPr marL="0" indent="0">
              <a:buNone/>
            </a:pPr>
            <a:endParaRPr lang="es-CO" dirty="0" smtClean="0"/>
          </a:p>
          <a:p>
            <a:pPr marL="0" indent="0">
              <a:buNone/>
            </a:pPr>
            <a:r>
              <a:rPr lang="es-CO" b="1" dirty="0" smtClean="0">
                <a:solidFill>
                  <a:srgbClr val="FF0000"/>
                </a:solidFill>
              </a:rPr>
              <a:t>58</a:t>
            </a:r>
            <a:r>
              <a:rPr lang="es-CO" dirty="0" smtClean="0"/>
              <a:t>). </a:t>
            </a:r>
            <a:r>
              <a:rPr lang="es-CO" dirty="0"/>
              <a:t>Cristo vino a tomar el lugar de Adán como cabeza de la raza humana. “</a:t>
            </a:r>
            <a:r>
              <a:rPr lang="es-CO" dirty="0">
                <a:latin typeface="Agency FB" pitchFamily="34" charset="0"/>
              </a:rPr>
              <a:t>Todo lo que perdió el primer Adán será restaurado por el segundo</a:t>
            </a:r>
            <a:r>
              <a:rPr lang="es-CO" dirty="0"/>
              <a:t>” </a:t>
            </a:r>
            <a:r>
              <a:rPr lang="es-CO" b="1" u="sng" dirty="0"/>
              <a:t>El Hogar Cristiano. Pág. 489</a:t>
            </a:r>
            <a:r>
              <a:rPr lang="es-CO" dirty="0"/>
              <a:t>. “Las tentaciones de Satanás alcanzaron su máxima efectividad al degradar la naturaleza humana, porque el hombre no podía hacer frente a su poderosa influencia… </a:t>
            </a:r>
          </a:p>
          <a:p>
            <a:endParaRPr lang="es-CO" dirty="0"/>
          </a:p>
        </p:txBody>
      </p:sp>
    </p:spTree>
    <p:extLst>
      <p:ext uri="{BB962C8B-B14F-4D97-AF65-F5344CB8AC3E}">
        <p14:creationId xmlns:p14="http://schemas.microsoft.com/office/powerpoint/2010/main" val="131089106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buNone/>
            </a:pPr>
            <a:r>
              <a:rPr lang="es-CO" b="1" dirty="0" smtClean="0">
                <a:solidFill>
                  <a:srgbClr val="FF0000"/>
                </a:solidFill>
              </a:rPr>
              <a:t>59</a:t>
            </a:r>
            <a:r>
              <a:rPr lang="es-CO" dirty="0" smtClean="0"/>
              <a:t>). </a:t>
            </a:r>
            <a:r>
              <a:rPr lang="es-CO" dirty="0"/>
              <a:t>…</a:t>
            </a:r>
            <a:r>
              <a:rPr lang="es-CO" dirty="0">
                <a:latin typeface="Agency FB" pitchFamily="34" charset="0"/>
              </a:rPr>
              <a:t>Pero Cristo, en lugar del hombre, como representante del hombre, descansando plenamente en el poder de Dios, soportó el difícil conflicto a fin de ser un perfecto ejemplo para nosotros. Hay esperanza para el hombre... La obra que está delante de nosotros es vencer como Cristo venció</a:t>
            </a:r>
            <a:r>
              <a:rPr lang="es-CO" dirty="0"/>
              <a:t>”... </a:t>
            </a:r>
            <a:r>
              <a:rPr lang="es-CO" b="1" u="sng" dirty="0"/>
              <a:t>A fin de conocerle. Pág. 35 </a:t>
            </a:r>
          </a:p>
          <a:p>
            <a:pPr marL="0" indent="0">
              <a:buNone/>
            </a:pPr>
            <a:r>
              <a:rPr lang="es-CO" b="1" dirty="0" smtClean="0">
                <a:solidFill>
                  <a:srgbClr val="FF0000"/>
                </a:solidFill>
              </a:rPr>
              <a:t>60</a:t>
            </a:r>
            <a:r>
              <a:rPr lang="es-CO" dirty="0" smtClean="0"/>
              <a:t>). </a:t>
            </a:r>
            <a:r>
              <a:rPr lang="es-CO" dirty="0">
                <a:solidFill>
                  <a:srgbClr val="0070C0"/>
                </a:solidFill>
              </a:rPr>
              <a:t>Adán antes de pecar estaba en una posición privilegiada, igual sucedía con la posición de Cristo, es decir ambos representaban la familia humana, lo que necesariamente implica que la naturaleza humana de Cristo en lo espiritual es idéntica a la naturaleza humana de Adán antes de </a:t>
            </a:r>
            <a:r>
              <a:rPr lang="es-CO" dirty="0" smtClean="0">
                <a:solidFill>
                  <a:srgbClr val="0070C0"/>
                </a:solidFill>
              </a:rPr>
              <a:t>pecar</a:t>
            </a:r>
            <a:r>
              <a:rPr lang="es-CO" dirty="0">
                <a:solidFill>
                  <a:srgbClr val="0070C0"/>
                </a:solidFill>
              </a:rPr>
              <a:t>.</a:t>
            </a:r>
            <a:r>
              <a:rPr lang="es-CO" dirty="0" smtClean="0">
                <a:solidFill>
                  <a:srgbClr val="0070C0"/>
                </a:solidFill>
              </a:rPr>
              <a:t> </a:t>
            </a:r>
            <a:endParaRPr lang="es-CO" dirty="0">
              <a:solidFill>
                <a:srgbClr val="0070C0"/>
              </a:solidFill>
            </a:endParaRPr>
          </a:p>
          <a:p>
            <a:pPr marL="0" indent="0">
              <a:buNone/>
            </a:pPr>
            <a:r>
              <a:rPr lang="es-CO" b="1" dirty="0" smtClean="0">
                <a:solidFill>
                  <a:srgbClr val="FF0000"/>
                </a:solidFill>
              </a:rPr>
              <a:t>61</a:t>
            </a:r>
            <a:r>
              <a:rPr lang="es-CO" dirty="0" smtClean="0"/>
              <a:t>). </a:t>
            </a:r>
            <a:r>
              <a:rPr lang="es-CO" u="sng" dirty="0"/>
              <a:t>Jesús demostró a todos los mundos y al cielo mismo que con la “naturaleza espiritual” que poseía Adán, con la cual Dios lo había creado, era posible “desarrollar un carácter perfecto” y vencer la tentación de Satanás, era posible mantener la fidelidad a Dios, y es de resaltar que aún Jesús con todas las debilidades inocentes de la raza caída lo logró</a:t>
            </a:r>
            <a:r>
              <a:rPr lang="es-CO" dirty="0"/>
              <a:t>. </a:t>
            </a:r>
          </a:p>
        </p:txBody>
      </p:sp>
    </p:spTree>
    <p:extLst>
      <p:ext uri="{BB962C8B-B14F-4D97-AF65-F5344CB8AC3E}">
        <p14:creationId xmlns:p14="http://schemas.microsoft.com/office/powerpoint/2010/main" val="410452011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20000"/>
          </a:bodyPr>
          <a:lstStyle/>
          <a:p>
            <a:pPr marL="0" indent="0">
              <a:buNone/>
            </a:pPr>
            <a:r>
              <a:rPr lang="es-CO" b="1" dirty="0" smtClean="0">
                <a:solidFill>
                  <a:srgbClr val="FF0000"/>
                </a:solidFill>
              </a:rPr>
              <a:t>62</a:t>
            </a:r>
            <a:r>
              <a:rPr lang="es-CO" dirty="0" smtClean="0"/>
              <a:t>). </a:t>
            </a:r>
            <a:r>
              <a:rPr lang="es-CO" dirty="0"/>
              <a:t>Al respecto el espíritu de profecía dice: “Cristo vino a la tierra tomando la humanidad y presentándose como representante del hombre para mostrar que, en el conflicto con Satanás, el hombre tal como Dios lo creó, … podía obedecer todos los requerimientos divinos” </a:t>
            </a:r>
            <a:r>
              <a:rPr lang="es-CO" b="1" u="sng" dirty="0"/>
              <a:t>Mensajes selectos, T1, p. 297</a:t>
            </a:r>
            <a:r>
              <a:rPr lang="es-CO" dirty="0"/>
              <a:t> </a:t>
            </a:r>
          </a:p>
          <a:p>
            <a:pPr marL="0" indent="0">
              <a:buNone/>
            </a:pPr>
            <a:endParaRPr lang="es-CO" dirty="0" smtClean="0"/>
          </a:p>
          <a:p>
            <a:pPr marL="0" indent="0">
              <a:buNone/>
            </a:pPr>
            <a:r>
              <a:rPr lang="es-CO" b="1" dirty="0" smtClean="0">
                <a:solidFill>
                  <a:srgbClr val="FF0000"/>
                </a:solidFill>
              </a:rPr>
              <a:t>63</a:t>
            </a:r>
            <a:r>
              <a:rPr lang="es-CO" dirty="0" smtClean="0"/>
              <a:t>). </a:t>
            </a:r>
            <a:r>
              <a:rPr lang="es-CO" dirty="0"/>
              <a:t>Si Cristo vino a tomar el lugar de Adán, debía resolver el problema donde se había iniciado. Al respecto la hermana Elena G de White nos dice: “</a:t>
            </a:r>
            <a:r>
              <a:rPr lang="es-CO" dirty="0">
                <a:latin typeface="Agency FB" pitchFamily="34" charset="0"/>
              </a:rPr>
              <a:t>A Cristo se lo llama el segundo Adán. En pureza y santidad, conectado con Dios y amado por él. Comenzó donde el primer Adán había comenzado. Voluntariamente recorrió el terreno donde Adán había caído, y redimió el fracaso de Adán</a:t>
            </a:r>
            <a:r>
              <a:rPr lang="es-CO" dirty="0"/>
              <a:t>”. </a:t>
            </a:r>
            <a:r>
              <a:rPr lang="es-CO" dirty="0" smtClean="0"/>
              <a:t>Ver </a:t>
            </a:r>
            <a:r>
              <a:rPr lang="es-CO" b="1" u="sng" dirty="0" smtClean="0"/>
              <a:t>CBA </a:t>
            </a:r>
            <a:r>
              <a:rPr lang="es-CO" b="1" u="sng" dirty="0"/>
              <a:t>T7A Material Suplementario. </a:t>
            </a:r>
          </a:p>
        </p:txBody>
      </p:sp>
    </p:spTree>
    <p:extLst>
      <p:ext uri="{BB962C8B-B14F-4D97-AF65-F5344CB8AC3E}">
        <p14:creationId xmlns:p14="http://schemas.microsoft.com/office/powerpoint/2010/main" val="227133417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b="1" dirty="0" smtClean="0">
                <a:solidFill>
                  <a:srgbClr val="FF0000"/>
                </a:solidFill>
              </a:rPr>
              <a:t>64</a:t>
            </a:r>
            <a:r>
              <a:rPr lang="es-CO" dirty="0" smtClean="0"/>
              <a:t>). </a:t>
            </a:r>
            <a:r>
              <a:rPr lang="es-CO" dirty="0"/>
              <a:t>“</a:t>
            </a:r>
            <a:r>
              <a:rPr lang="es-CO" dirty="0">
                <a:latin typeface="Agency FB" pitchFamily="34" charset="0"/>
              </a:rPr>
              <a:t>A Cristo se lo llama el segundo Adán. Con toda su pureza y santidad, relacionado con Dios, y amado por él, comenzó allí donde había empezado el primer Adán</a:t>
            </a:r>
            <a:r>
              <a:rPr lang="es-CO" dirty="0"/>
              <a:t>” </a:t>
            </a:r>
            <a:r>
              <a:rPr lang="es-CO" b="1" u="sng" dirty="0"/>
              <a:t>La Maravillosa Gracia. Pág. 42</a:t>
            </a:r>
            <a:r>
              <a:rPr lang="es-CO" b="1" dirty="0"/>
              <a:t> </a:t>
            </a:r>
            <a:r>
              <a:rPr lang="es-CO" b="1" dirty="0" smtClean="0"/>
              <a:t>. </a:t>
            </a:r>
            <a:r>
              <a:rPr lang="es-CO" dirty="0" smtClean="0"/>
              <a:t>“</a:t>
            </a:r>
            <a:r>
              <a:rPr lang="es-CO" dirty="0">
                <a:latin typeface="Agency FB" pitchFamily="34" charset="0"/>
              </a:rPr>
              <a:t>El [Cristo] venció a Satanás en la misma naturaleza sobre la cual Satanás obtuvo la victoria en el Edén. El enemigo fue vencido por Cristo en su naturaleza humana. El poder de la Deidad del Salvador estaba oculto. Venció en la naturaleza humana, dependiendo de Dios para obtener poder</a:t>
            </a:r>
            <a:r>
              <a:rPr lang="es-CO" dirty="0"/>
              <a:t>” </a:t>
            </a:r>
            <a:r>
              <a:rPr lang="es-CO" b="1" u="sng" dirty="0" smtClean="0"/>
              <a:t>CBA </a:t>
            </a:r>
            <a:r>
              <a:rPr lang="es-CO" b="1" u="sng" dirty="0"/>
              <a:t>T7 Material Suplementario. Comentarios Elena G de White. Pág. 936 </a:t>
            </a:r>
          </a:p>
          <a:p>
            <a:pPr marL="0" indent="0">
              <a:buNone/>
            </a:pPr>
            <a:endParaRPr lang="es-CO" dirty="0" smtClean="0"/>
          </a:p>
          <a:p>
            <a:pPr marL="0" indent="0">
              <a:buNone/>
            </a:pPr>
            <a:r>
              <a:rPr lang="es-CO" b="1" dirty="0" smtClean="0">
                <a:solidFill>
                  <a:srgbClr val="FF0000"/>
                </a:solidFill>
              </a:rPr>
              <a:t>65</a:t>
            </a:r>
            <a:r>
              <a:rPr lang="es-CO" dirty="0" smtClean="0"/>
              <a:t>). </a:t>
            </a:r>
            <a:r>
              <a:rPr lang="es-CO" dirty="0"/>
              <a:t>“</a:t>
            </a:r>
            <a:r>
              <a:rPr lang="es-CO" dirty="0">
                <a:latin typeface="Agency FB" pitchFamily="34" charset="0"/>
              </a:rPr>
              <a:t>No solo el ser humano sino también la tierra había caído por el pecado bajo el dominio del maligno, y había de ser restaurada mediante el plan de la redención. Al ser creado, Adán recibió el señorío de la tierra. Pero al ceder a la tentación, cayó bajo el poder de </a:t>
            </a:r>
            <a:r>
              <a:rPr lang="es-CO" dirty="0" smtClean="0">
                <a:latin typeface="Agency FB" pitchFamily="34" charset="0"/>
              </a:rPr>
              <a:t>Satanás</a:t>
            </a:r>
            <a:r>
              <a:rPr lang="es-CO" dirty="0" smtClean="0"/>
              <a:t>». </a:t>
            </a:r>
            <a:r>
              <a:rPr lang="es-CO" dirty="0"/>
              <a:t>Y “el que es vencido por alguno es hecho esclavo del que lo venció”. </a:t>
            </a:r>
            <a:r>
              <a:rPr lang="es-CO" b="1" u="sng" dirty="0"/>
              <a:t>2 Pedro 2:19. </a:t>
            </a:r>
            <a:r>
              <a:rPr lang="es-CO" b="1" u="sng" dirty="0" smtClean="0"/>
              <a:t> </a:t>
            </a:r>
            <a:r>
              <a:rPr lang="es-CO" b="1" u="sng" dirty="0"/>
              <a:t>Patriarcas y profetas. Pág. 47 </a:t>
            </a:r>
          </a:p>
        </p:txBody>
      </p:sp>
    </p:spTree>
    <p:extLst>
      <p:ext uri="{BB962C8B-B14F-4D97-AF65-F5344CB8AC3E}">
        <p14:creationId xmlns:p14="http://schemas.microsoft.com/office/powerpoint/2010/main" val="246078637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856984" cy="6552728"/>
          </a:xfrm>
        </p:spPr>
        <p:txBody>
          <a:bodyPr>
            <a:normAutofit fontScale="92500" lnSpcReduction="20000"/>
          </a:bodyPr>
          <a:lstStyle/>
          <a:p>
            <a:pPr marL="0" indent="0">
              <a:buNone/>
            </a:pPr>
            <a:r>
              <a:rPr lang="es-CO" sz="3400" b="1" dirty="0" smtClean="0">
                <a:solidFill>
                  <a:srgbClr val="FF0000"/>
                </a:solidFill>
              </a:rPr>
              <a:t>66</a:t>
            </a:r>
            <a:r>
              <a:rPr lang="es-CO" dirty="0" smtClean="0"/>
              <a:t>). </a:t>
            </a:r>
            <a:r>
              <a:rPr lang="es-CO" dirty="0"/>
              <a:t>“…Cuando el hombre cayó bajo el cautiverio de Satanás, el dominio que antes ejercía pasó a manos de su conquistador. De esa manera Satanás llegó a ser “el dios de este siglo”. </a:t>
            </a:r>
            <a:r>
              <a:rPr lang="es-CO" b="1" dirty="0">
                <a:solidFill>
                  <a:srgbClr val="FF0000"/>
                </a:solidFill>
              </a:rPr>
              <a:t>2 Corintios 4:4</a:t>
            </a:r>
            <a:r>
              <a:rPr lang="es-CO" dirty="0"/>
              <a:t>. </a:t>
            </a:r>
            <a:r>
              <a:rPr lang="es-CO" dirty="0">
                <a:solidFill>
                  <a:srgbClr val="0070C0"/>
                </a:solidFill>
              </a:rPr>
              <a:t>Él había usurpado el dominio que originalmente fue otorgado a Adán. Pero Cristo, mediante su sacrificio, al pagar la pena del pecado, no solamente redimiría al hombre, sino que también recuperaría el dominio que este había perdido. Todo lo que perdió el primer Adán será recuperado por el segundo</a:t>
            </a:r>
            <a:r>
              <a:rPr lang="es-CO" dirty="0"/>
              <a:t>». </a:t>
            </a:r>
            <a:r>
              <a:rPr lang="es-CO" b="1" u="sng" dirty="0"/>
              <a:t>Patriarcas y profetas. Pág. 47 </a:t>
            </a:r>
          </a:p>
          <a:p>
            <a:pPr marL="0" indent="0">
              <a:buNone/>
            </a:pPr>
            <a:endParaRPr lang="es-CO" sz="3400" b="1" dirty="0" smtClean="0">
              <a:solidFill>
                <a:srgbClr val="FF0000"/>
              </a:solidFill>
            </a:endParaRPr>
          </a:p>
          <a:p>
            <a:pPr marL="0" indent="0">
              <a:buNone/>
            </a:pPr>
            <a:r>
              <a:rPr lang="es-CO" sz="3400" b="1" dirty="0" smtClean="0">
                <a:solidFill>
                  <a:srgbClr val="FF0000"/>
                </a:solidFill>
              </a:rPr>
              <a:t>67</a:t>
            </a:r>
            <a:r>
              <a:rPr lang="es-CO" dirty="0" smtClean="0"/>
              <a:t>). </a:t>
            </a:r>
            <a:r>
              <a:rPr lang="es-CO" dirty="0"/>
              <a:t>Cristo el segundo Adán enfrentó y venció la tentación en desigualdad o en desventajas de condiciones en comparación con el primer Adán. </a:t>
            </a:r>
            <a:r>
              <a:rPr lang="es-CO" dirty="0" smtClean="0"/>
              <a:t>«</a:t>
            </a:r>
            <a:r>
              <a:rPr lang="es-CO" b="1" dirty="0" smtClean="0">
                <a:solidFill>
                  <a:srgbClr val="0070C0"/>
                </a:solidFill>
                <a:latin typeface="Agency FB" pitchFamily="34" charset="0"/>
              </a:rPr>
              <a:t>Pero Jesús aceptó la humanidad cuando la especie se hallaba debilitada por CUATRO MIL AÑOS DE PECASO</a:t>
            </a:r>
            <a:r>
              <a:rPr lang="es-CO" dirty="0" smtClean="0"/>
              <a:t>» </a:t>
            </a:r>
            <a:r>
              <a:rPr lang="es-CO" b="1" u="sng" dirty="0" smtClean="0"/>
              <a:t>DTG. p32.p4.</a:t>
            </a:r>
            <a:endParaRPr lang="es-CO" b="1" u="sng" dirty="0"/>
          </a:p>
        </p:txBody>
      </p:sp>
    </p:spTree>
    <p:extLst>
      <p:ext uri="{BB962C8B-B14F-4D97-AF65-F5344CB8AC3E}">
        <p14:creationId xmlns:p14="http://schemas.microsoft.com/office/powerpoint/2010/main" val="386989412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1656183"/>
          </a:xfrm>
          <a:solidFill>
            <a:schemeClr val="accent3">
              <a:lumMod val="40000"/>
              <a:lumOff val="60000"/>
            </a:schemeClr>
          </a:solidFill>
        </p:spPr>
        <p:txBody>
          <a:bodyPr>
            <a:normAutofit/>
          </a:bodyPr>
          <a:lstStyle/>
          <a:p>
            <a:pPr marL="0" indent="0">
              <a:buNone/>
            </a:pPr>
            <a:r>
              <a:rPr lang="es-CO" b="1" dirty="0" smtClean="0">
                <a:solidFill>
                  <a:srgbClr val="FF0000"/>
                </a:solidFill>
              </a:rPr>
              <a:t>68</a:t>
            </a:r>
            <a:r>
              <a:rPr lang="es-CO" dirty="0"/>
              <a:t>). </a:t>
            </a:r>
            <a:r>
              <a:rPr lang="es-CO" sz="2800" dirty="0"/>
              <a:t>Cristo el segundo Adán enfrentó y venció la tentación en desigualdad o en desventajas de condiciones en comparación con el primer Adán.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924943"/>
            <a:ext cx="2736304" cy="3024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729212"/>
            <a:ext cx="5472608" cy="3416320"/>
          </a:xfrm>
          <a:prstGeom prst="rect">
            <a:avLst/>
          </a:prstGeom>
          <a:solidFill>
            <a:schemeClr val="accent3">
              <a:lumMod val="40000"/>
              <a:lumOff val="60000"/>
            </a:schemeClr>
          </a:solidFill>
        </p:spPr>
        <p:txBody>
          <a:bodyPr wrap="square">
            <a:spAutoFit/>
          </a:bodyPr>
          <a:lstStyle/>
          <a:p>
            <a:r>
              <a:rPr lang="es-CO" sz="2400" dirty="0"/>
              <a:t>Cristo enfrentó las tentaciones de Satanás con la misma “naturaleza espiritual” que poseía Adán al momento de su creación, ganando la batalla que Adán perdió aun estando él en mejor condición, ya que Adán “Gozaba de una plenitud de fuerza y virilidad, así como del perfecto vigor de la mente y el cuerpo. Estaba rodeado por las glorias del Edén” </a:t>
            </a:r>
            <a:r>
              <a:rPr lang="es-CO" sz="2400" b="1" u="sng" dirty="0"/>
              <a:t>DTG 92</a:t>
            </a:r>
            <a:r>
              <a:rPr lang="es-CO" sz="2400" dirty="0"/>
              <a:t>, </a:t>
            </a:r>
          </a:p>
        </p:txBody>
      </p:sp>
    </p:spTree>
    <p:extLst>
      <p:ext uri="{BB962C8B-B14F-4D97-AF65-F5344CB8AC3E}">
        <p14:creationId xmlns:p14="http://schemas.microsoft.com/office/powerpoint/2010/main" val="314455459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6">
              <a:lumMod val="40000"/>
              <a:lumOff val="60000"/>
            </a:schemeClr>
          </a:solidFill>
        </p:spPr>
        <p:txBody>
          <a:bodyPr>
            <a:normAutofit fontScale="77500" lnSpcReduction="20000"/>
          </a:bodyPr>
          <a:lstStyle/>
          <a:p>
            <a:pPr marL="0" indent="0">
              <a:buNone/>
            </a:pPr>
            <a:r>
              <a:rPr lang="es-CO" b="1" dirty="0" smtClean="0">
                <a:solidFill>
                  <a:srgbClr val="FF0000"/>
                </a:solidFill>
              </a:rPr>
              <a:t>69</a:t>
            </a:r>
            <a:r>
              <a:rPr lang="es-CO" dirty="0" smtClean="0"/>
              <a:t>). </a:t>
            </a:r>
            <a:r>
              <a:rPr lang="es-CO" dirty="0"/>
              <a:t>…“mientras </a:t>
            </a:r>
            <a:r>
              <a:rPr lang="es-CO" dirty="0" smtClean="0"/>
              <a:t>que no </a:t>
            </a:r>
            <a:r>
              <a:rPr lang="es-CO" dirty="0"/>
              <a:t>sucedía lo mismo con Jesús cuando entró en el desierto para luchar con Satanás. </a:t>
            </a:r>
            <a:r>
              <a:rPr lang="es-CO" u="sng" dirty="0"/>
              <a:t>Durante cuatro mil años, la familia humana había estado perdiendo fuerza física y mental</a:t>
            </a:r>
            <a:r>
              <a:rPr lang="es-CO" dirty="0"/>
              <a:t>” </a:t>
            </a:r>
            <a:r>
              <a:rPr lang="es-CO" b="1" u="sng" dirty="0"/>
              <a:t>DTG 92-93 </a:t>
            </a:r>
            <a:r>
              <a:rPr lang="es-CO" dirty="0"/>
              <a:t>“</a:t>
            </a:r>
            <a:r>
              <a:rPr lang="es-CO" b="1" dirty="0">
                <a:solidFill>
                  <a:srgbClr val="0070C0"/>
                </a:solidFill>
              </a:rPr>
              <a:t>Cristo fue tentado en forma cien veces más cruel que Adán, y en circunstancias mucho peores en todo sentido</a:t>
            </a:r>
            <a:r>
              <a:rPr lang="es-CO" dirty="0"/>
              <a:t>” </a:t>
            </a:r>
            <a:r>
              <a:rPr lang="es-CO" b="1" u="sng" dirty="0"/>
              <a:t>La Maravillosa Gracia. Pág. </a:t>
            </a:r>
            <a:r>
              <a:rPr lang="es-CO" b="1" u="sng" dirty="0" smtClean="0"/>
              <a:t>43. </a:t>
            </a:r>
            <a:r>
              <a:rPr lang="es-CO" dirty="0" smtClean="0"/>
              <a:t>Cristo </a:t>
            </a:r>
            <a:r>
              <a:rPr lang="es-CO" dirty="0"/>
              <a:t>el segundo Adán enfrentó y venció la tentación en desigualdad o en desventajas de condiciones en comparación con el primer Adán. </a:t>
            </a:r>
          </a:p>
          <a:p>
            <a:pPr marL="0" indent="0">
              <a:buNone/>
            </a:pPr>
            <a:endParaRPr lang="es-CO" dirty="0" smtClean="0"/>
          </a:p>
          <a:p>
            <a:pPr marL="0" indent="0">
              <a:buNone/>
            </a:pPr>
            <a:r>
              <a:rPr lang="es-CO" b="1" dirty="0" smtClean="0">
                <a:solidFill>
                  <a:srgbClr val="FF0000"/>
                </a:solidFill>
              </a:rPr>
              <a:t>70</a:t>
            </a:r>
            <a:r>
              <a:rPr lang="es-CO" dirty="0" smtClean="0"/>
              <a:t>). </a:t>
            </a:r>
            <a:r>
              <a:rPr lang="es-CO" dirty="0"/>
              <a:t>Podemos decir que la victoria de Jesús fue de gran mérito ya que Cristo poseía las debilidades inocentes en su carne, </a:t>
            </a:r>
            <a:r>
              <a:rPr lang="es-CO" b="1" dirty="0">
                <a:solidFill>
                  <a:srgbClr val="0070C0"/>
                </a:solidFill>
              </a:rPr>
              <a:t>tomó la naturaleza humana con todo el pasivo que por más de cuatro mil años había afectado al hombre, con todo eso en su contra venció donde Adán fracasó</a:t>
            </a:r>
            <a:r>
              <a:rPr lang="es-CO" dirty="0"/>
              <a:t>. Cristo el segundo Adán enfrentó y venció la tentación en desigualdad o en desventajas de condiciones en comparación con el primer Adán. </a:t>
            </a:r>
          </a:p>
        </p:txBody>
      </p:sp>
    </p:spTree>
    <p:extLst>
      <p:ext uri="{BB962C8B-B14F-4D97-AF65-F5344CB8AC3E}">
        <p14:creationId xmlns:p14="http://schemas.microsoft.com/office/powerpoint/2010/main" val="23779247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p:spPr>
        <p:txBody>
          <a:bodyPr>
            <a:normAutofit fontScale="85000" lnSpcReduction="20000"/>
          </a:bodyPr>
          <a:lstStyle/>
          <a:p>
            <a:pPr marL="0" indent="0">
              <a:buNone/>
            </a:pPr>
            <a:r>
              <a:rPr lang="es-CO" b="1" dirty="0" smtClean="0">
                <a:solidFill>
                  <a:srgbClr val="FF0000"/>
                </a:solidFill>
              </a:rPr>
              <a:t>71</a:t>
            </a:r>
            <a:r>
              <a:rPr lang="es-CO" dirty="0" smtClean="0"/>
              <a:t>). </a:t>
            </a:r>
            <a:r>
              <a:rPr lang="es-CO" dirty="0"/>
              <a:t>Muchos desde 1888 se han empeñado enseñar que Jesús en su humanidad poseía nuestras mismas tendencias e inclinaciones al mal, pero que Él nunca pecó. </a:t>
            </a:r>
            <a:r>
              <a:rPr lang="es-CO" b="1" dirty="0">
                <a:solidFill>
                  <a:srgbClr val="0070C0"/>
                </a:solidFill>
              </a:rPr>
              <a:t>Recordemos que la naturaleza de Adán cuando salió de las manos de Dios no poseía inclinación ni propensión al mal al igual que la de Cristo</a:t>
            </a:r>
            <a:r>
              <a:rPr lang="es-CO" dirty="0"/>
              <a:t>. Cristo el segundo Adán enfrentó y venció la tentación en desigualdad o en desventajas de condiciones en comparación con el primer Adán. </a:t>
            </a:r>
          </a:p>
          <a:p>
            <a:pPr marL="0" indent="0">
              <a:buNone/>
            </a:pPr>
            <a:endParaRPr lang="es-CO" b="1" dirty="0" smtClean="0">
              <a:solidFill>
                <a:srgbClr val="FF0000"/>
              </a:solidFill>
            </a:endParaRPr>
          </a:p>
          <a:p>
            <a:pPr marL="0" indent="0">
              <a:buNone/>
            </a:pPr>
            <a:r>
              <a:rPr lang="es-CO" b="1" dirty="0" smtClean="0">
                <a:solidFill>
                  <a:srgbClr val="FF0000"/>
                </a:solidFill>
              </a:rPr>
              <a:t>72</a:t>
            </a:r>
            <a:r>
              <a:rPr lang="es-CO" dirty="0" smtClean="0"/>
              <a:t>). </a:t>
            </a:r>
            <a:r>
              <a:rPr lang="es-CO" dirty="0"/>
              <a:t>“</a:t>
            </a:r>
            <a:r>
              <a:rPr lang="es-CO" dirty="0">
                <a:latin typeface="Agency FB" pitchFamily="34" charset="0"/>
              </a:rPr>
              <a:t>Dios hizo al hombre recto; le dio nobles rasgos de carácter, sin inclinación hacia lo malo</a:t>
            </a:r>
            <a:r>
              <a:rPr lang="es-CO" dirty="0"/>
              <a:t>”. </a:t>
            </a:r>
            <a:r>
              <a:rPr lang="es-CO" b="1" u="sng" dirty="0"/>
              <a:t>Conflicto y valor. Pág. 1</a:t>
            </a:r>
            <a:r>
              <a:rPr lang="es-CO" dirty="0"/>
              <a:t>3. “</a:t>
            </a:r>
            <a:r>
              <a:rPr lang="es-CO" dirty="0">
                <a:latin typeface="Agency FB" pitchFamily="34" charset="0"/>
              </a:rPr>
              <a:t>No había principios corruptos en el primer Adán ni propensiones corruptas o tendencias al mal</a:t>
            </a:r>
            <a:r>
              <a:rPr lang="es-CO" dirty="0"/>
              <a:t>”. </a:t>
            </a:r>
            <a:r>
              <a:rPr lang="es-CO" b="1" u="sng" dirty="0"/>
              <a:t>CBA T1 1, Material suplementario</a:t>
            </a:r>
            <a:r>
              <a:rPr lang="es-CO" dirty="0"/>
              <a:t>. </a:t>
            </a:r>
            <a:r>
              <a:rPr lang="es-CO" dirty="0" smtClean="0"/>
              <a:t>Cristo </a:t>
            </a:r>
            <a:r>
              <a:rPr lang="es-CO" dirty="0"/>
              <a:t>el segundo Adán enfrentó y venció la tentación en desigualdad o en desventajas de condiciones en comparación con el primer Adán. </a:t>
            </a:r>
          </a:p>
          <a:p>
            <a:endParaRPr lang="es-CO" dirty="0"/>
          </a:p>
        </p:txBody>
      </p:sp>
    </p:spTree>
    <p:extLst>
      <p:ext uri="{BB962C8B-B14F-4D97-AF65-F5344CB8AC3E}">
        <p14:creationId xmlns:p14="http://schemas.microsoft.com/office/powerpoint/2010/main" val="197193835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6"/>
            <a:ext cx="8856984" cy="6408712"/>
          </a:xfrm>
          <a:solidFill>
            <a:schemeClr val="accent4">
              <a:lumMod val="20000"/>
              <a:lumOff val="80000"/>
            </a:schemeClr>
          </a:solidFill>
        </p:spPr>
        <p:txBody>
          <a:bodyPr>
            <a:normAutofit fontScale="77500" lnSpcReduction="20000"/>
          </a:bodyPr>
          <a:lstStyle/>
          <a:p>
            <a:pPr marL="0" indent="0">
              <a:buNone/>
            </a:pPr>
            <a:r>
              <a:rPr lang="es-CO" b="1" dirty="0" smtClean="0">
                <a:solidFill>
                  <a:srgbClr val="FF0000"/>
                </a:solidFill>
              </a:rPr>
              <a:t>73</a:t>
            </a:r>
            <a:r>
              <a:rPr lang="es-CO" dirty="0" smtClean="0"/>
              <a:t>). </a:t>
            </a:r>
            <a:r>
              <a:rPr lang="es-CO" dirty="0"/>
              <a:t>En cuanto a Jesús se dice: </a:t>
            </a:r>
            <a:r>
              <a:rPr lang="es-CO" dirty="0" smtClean="0"/>
              <a:t>«</a:t>
            </a:r>
            <a:r>
              <a:rPr lang="es-CO" dirty="0" smtClean="0">
                <a:latin typeface="Agency FB" pitchFamily="34" charset="0"/>
              </a:rPr>
              <a:t>En </a:t>
            </a:r>
            <a:r>
              <a:rPr lang="es-CO" dirty="0">
                <a:latin typeface="Agency FB" pitchFamily="34" charset="0"/>
              </a:rPr>
              <a:t>ningún momento hubo en Él tendencia alguna al mal. </a:t>
            </a:r>
            <a:r>
              <a:rPr lang="es-CO" dirty="0" smtClean="0">
                <a:latin typeface="Agency FB" pitchFamily="34" charset="0"/>
              </a:rPr>
              <a:t>Cristo </a:t>
            </a:r>
            <a:r>
              <a:rPr lang="es-CO" dirty="0">
                <a:latin typeface="Agency FB" pitchFamily="34" charset="0"/>
              </a:rPr>
              <a:t>no heredó el pecado como nosotros</a:t>
            </a:r>
            <a:r>
              <a:rPr lang="es-CO" dirty="0"/>
              <a:t>” en él no había: </a:t>
            </a:r>
            <a:r>
              <a:rPr lang="es-CO" dirty="0">
                <a:latin typeface="Agency FB" pitchFamily="34" charset="0"/>
              </a:rPr>
              <a:t>Malas Inclinaciones, apetito pervertido, no había moralidad depravada</a:t>
            </a:r>
            <a:r>
              <a:rPr lang="es-CO" dirty="0"/>
              <a:t>. </a:t>
            </a:r>
            <a:r>
              <a:rPr lang="es-CO" dirty="0">
                <a:latin typeface="Agency FB" pitchFamily="34" charset="0"/>
              </a:rPr>
              <a:t>Él tenía que ocupar su posición a la cabeza de humanidad al tomar su naturaleza pero no la pecaminosidad del hombre. Es hermano en las debilidades, pero no en las pasiones humanas</a:t>
            </a:r>
            <a:r>
              <a:rPr lang="es-CO" dirty="0" smtClean="0"/>
              <a:t>”.</a:t>
            </a:r>
            <a:r>
              <a:rPr lang="es-CO" b="1" u="sng" dirty="0" smtClean="0"/>
              <a:t> </a:t>
            </a:r>
            <a:r>
              <a:rPr lang="es-CO" b="1" u="sng" dirty="0"/>
              <a:t>CBA T1 Material Suplementario</a:t>
            </a:r>
            <a:r>
              <a:rPr lang="es-CO" dirty="0"/>
              <a:t>. </a:t>
            </a:r>
            <a:r>
              <a:rPr lang="es-CO" dirty="0" smtClean="0"/>
              <a:t>Cristo </a:t>
            </a:r>
            <a:r>
              <a:rPr lang="es-CO" dirty="0"/>
              <a:t>el segundo Adán enfrentó y venció la tentación en desigualdad o en desventajas de condiciones en comparación con el primer Adán</a:t>
            </a:r>
            <a:r>
              <a:rPr lang="es-CO" dirty="0" smtClean="0"/>
              <a:t>.</a:t>
            </a:r>
          </a:p>
          <a:p>
            <a:pPr marL="0" indent="0">
              <a:buNone/>
            </a:pPr>
            <a:endParaRPr lang="es-CO" dirty="0" smtClean="0"/>
          </a:p>
          <a:p>
            <a:pPr marL="0" indent="0">
              <a:buNone/>
            </a:pPr>
            <a:r>
              <a:rPr lang="es-CO" b="1" dirty="0" smtClean="0">
                <a:solidFill>
                  <a:srgbClr val="FF0000"/>
                </a:solidFill>
              </a:rPr>
              <a:t>74</a:t>
            </a:r>
            <a:r>
              <a:rPr lang="es-CO" dirty="0" smtClean="0"/>
              <a:t>). «</a:t>
            </a:r>
            <a:r>
              <a:rPr lang="es-CO" dirty="0" smtClean="0">
                <a:latin typeface="Agency FB" pitchFamily="34" charset="0"/>
              </a:rPr>
              <a:t>Podría </a:t>
            </a:r>
            <a:r>
              <a:rPr lang="es-CO" dirty="0">
                <a:latin typeface="Agency FB" pitchFamily="34" charset="0"/>
              </a:rPr>
              <a:t>haber pecado... pero ni por un momento hubo en él una mala propensión</a:t>
            </a:r>
            <a:r>
              <a:rPr lang="es-CO" dirty="0"/>
              <a:t>" </a:t>
            </a:r>
            <a:r>
              <a:rPr lang="es-CO" b="1" u="sng" dirty="0"/>
              <a:t>(EGW Carta 8, 1895, ver p. 1102)</a:t>
            </a:r>
            <a:r>
              <a:rPr lang="es-CO" b="1" dirty="0"/>
              <a:t>.” </a:t>
            </a:r>
            <a:r>
              <a:rPr lang="es-CO" dirty="0"/>
              <a:t>Tomó "</a:t>
            </a:r>
            <a:r>
              <a:rPr lang="es-CO" dirty="0">
                <a:latin typeface="Agency FB" pitchFamily="34" charset="0"/>
              </a:rPr>
              <a:t>la naturaleza del hombre, pero no su pecaminosidad</a:t>
            </a:r>
            <a:r>
              <a:rPr lang="es-CO" dirty="0"/>
              <a:t>" </a:t>
            </a:r>
            <a:r>
              <a:rPr lang="es-CO" b="1" u="sng" dirty="0"/>
              <a:t>(EGW ST 29-5- 1901)</a:t>
            </a:r>
            <a:r>
              <a:rPr lang="es-CO" dirty="0"/>
              <a:t>. Nuestras creencias así lo evidencian: “</a:t>
            </a:r>
            <a:r>
              <a:rPr lang="es-CO" dirty="0">
                <a:latin typeface="Agency FB" pitchFamily="34" charset="0"/>
              </a:rPr>
              <a:t>Jesucristo tomó sobre sí mismo nuestra naturaleza con todas sus debilidades, pero se mantuvo libre de corrupción hereditaria y de la depravación y la práctica del pecado… Jesús no poseía propensiones, ni inclinaciones al mal, ni siquiera pasiones pecaminosas</a:t>
            </a:r>
            <a:r>
              <a:rPr lang="es-CO" dirty="0"/>
              <a:t>” Creencias de los adventistas del </a:t>
            </a:r>
            <a:r>
              <a:rPr lang="es-CO" dirty="0" smtClean="0"/>
              <a:t>séptimo día.  </a:t>
            </a:r>
            <a:r>
              <a:rPr lang="es-CO" dirty="0"/>
              <a:t>Cristo el segundo Adán enfrentó y venció la tentación en desigualdad o en desventajas de condiciones en comparación con el primer Adán. </a:t>
            </a:r>
          </a:p>
          <a:p>
            <a:pPr marL="0" indent="0">
              <a:buNone/>
            </a:pPr>
            <a:endParaRPr lang="es-CO" dirty="0"/>
          </a:p>
        </p:txBody>
      </p:sp>
    </p:spTree>
    <p:extLst>
      <p:ext uri="{BB962C8B-B14F-4D97-AF65-F5344CB8AC3E}">
        <p14:creationId xmlns:p14="http://schemas.microsoft.com/office/powerpoint/2010/main" val="371718110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408712"/>
          </a:xfrm>
        </p:spPr>
        <p:txBody>
          <a:bodyPr>
            <a:normAutofit fontScale="85000" lnSpcReduction="20000"/>
          </a:bodyPr>
          <a:lstStyle/>
          <a:p>
            <a:pPr marL="0" indent="0">
              <a:buNone/>
            </a:pPr>
            <a:r>
              <a:rPr lang="es-CO" b="1" dirty="0" smtClean="0">
                <a:solidFill>
                  <a:srgbClr val="FF0000"/>
                </a:solidFill>
              </a:rPr>
              <a:t>75</a:t>
            </a:r>
            <a:r>
              <a:rPr lang="es-CO" dirty="0" smtClean="0"/>
              <a:t>). </a:t>
            </a:r>
            <a:r>
              <a:rPr lang="es-CO" dirty="0"/>
              <a:t>“</a:t>
            </a:r>
            <a:r>
              <a:rPr lang="es-CO" b="1" dirty="0">
                <a:solidFill>
                  <a:srgbClr val="0070C0"/>
                </a:solidFill>
                <a:latin typeface="Agency FB" pitchFamily="34" charset="0"/>
              </a:rPr>
              <a:t>Sed cuidadosos, sumamente cuidadosos en la forma en que os ocupáis de la naturaleza de Cristo. No lo presentéis ante la gente como un hombre con tendencias al pecado. El es el segundo Adán. El primer Adán fue creado como un ser puro y sin pecado, sin una mancha de pecado sobre él; era la imagen de </a:t>
            </a:r>
            <a:r>
              <a:rPr lang="es-CO" b="1" dirty="0" smtClean="0">
                <a:solidFill>
                  <a:srgbClr val="0070C0"/>
                </a:solidFill>
                <a:latin typeface="Agency FB" pitchFamily="34" charset="0"/>
              </a:rPr>
              <a:t>Dios</a:t>
            </a:r>
            <a:r>
              <a:rPr lang="es-CO" dirty="0" smtClean="0"/>
              <a:t>».</a:t>
            </a:r>
            <a:r>
              <a:rPr lang="es-CO" b="1" u="sng" dirty="0" smtClean="0"/>
              <a:t> </a:t>
            </a:r>
            <a:r>
              <a:rPr lang="es-CO" b="1" u="sng" dirty="0"/>
              <a:t>CBA T5 Pág. 1013 Material Suplementario</a:t>
            </a:r>
            <a:r>
              <a:rPr lang="es-CO" dirty="0" smtClean="0"/>
              <a:t>. </a:t>
            </a:r>
            <a:r>
              <a:rPr lang="es-CO" dirty="0"/>
              <a:t>Cristo el segundo Adán enfrentó y venció la tentación en desigualdad o en desventajas de condiciones en comparación con el primer Adán. </a:t>
            </a:r>
          </a:p>
          <a:p>
            <a:pPr marL="0" indent="0">
              <a:buNone/>
            </a:pPr>
            <a:endParaRPr lang="es-CO" b="1" dirty="0" smtClean="0">
              <a:solidFill>
                <a:srgbClr val="FF0000"/>
              </a:solidFill>
            </a:endParaRPr>
          </a:p>
          <a:p>
            <a:pPr marL="0" indent="0">
              <a:buNone/>
            </a:pPr>
            <a:r>
              <a:rPr lang="es-CO" b="1" dirty="0" smtClean="0">
                <a:solidFill>
                  <a:srgbClr val="FF0000"/>
                </a:solidFill>
              </a:rPr>
              <a:t>76</a:t>
            </a:r>
            <a:r>
              <a:rPr lang="es-CO" dirty="0" smtClean="0"/>
              <a:t>). «</a:t>
            </a:r>
            <a:r>
              <a:rPr lang="es-CO" dirty="0" smtClean="0">
                <a:latin typeface="Agency FB" pitchFamily="34" charset="0"/>
              </a:rPr>
              <a:t>Adán Podía </a:t>
            </a:r>
            <a:r>
              <a:rPr lang="es-CO" dirty="0">
                <a:latin typeface="Agency FB" pitchFamily="34" charset="0"/>
              </a:rPr>
              <a:t>caer, y cayó por la transgresión. Por causa del pecado su posteridad nació con tendencias inherentes a la desobediencia. Pero Jesucristo era el unigénito Hijo de Dios. Tomó sobre sí la naturaleza humana, y fue tentado en todo sentido como es tentada la naturaleza </a:t>
            </a:r>
            <a:r>
              <a:rPr lang="es-CO" dirty="0" smtClean="0">
                <a:latin typeface="Agency FB" pitchFamily="34" charset="0"/>
              </a:rPr>
              <a:t>humana</a:t>
            </a:r>
            <a:r>
              <a:rPr lang="es-CO" dirty="0" smtClean="0"/>
              <a:t>». </a:t>
            </a:r>
            <a:r>
              <a:rPr lang="es-CO" b="1" u="sng" dirty="0"/>
              <a:t>CBA T5 Pág. 1013 Material Suplementario</a:t>
            </a:r>
            <a:r>
              <a:rPr lang="es-CO" dirty="0"/>
              <a:t>. Comentarios de Elena G de White. Cristo el segundo Adán enfrentó y venció la tentación en desigualdad o en desventajas de condiciones en comparación con el primer Adán. </a:t>
            </a:r>
          </a:p>
        </p:txBody>
      </p:sp>
    </p:spTree>
    <p:extLst>
      <p:ext uri="{BB962C8B-B14F-4D97-AF65-F5344CB8AC3E}">
        <p14:creationId xmlns:p14="http://schemas.microsoft.com/office/powerpoint/2010/main" val="37727774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85000" lnSpcReduction="20000"/>
          </a:bodyPr>
          <a:lstStyle/>
          <a:p>
            <a:pPr marL="0" indent="0">
              <a:buNone/>
            </a:pPr>
            <a:r>
              <a:rPr lang="es-CO" b="1" dirty="0" smtClean="0">
                <a:solidFill>
                  <a:srgbClr val="FF0000"/>
                </a:solidFill>
              </a:rPr>
              <a:t>77</a:t>
            </a:r>
            <a:r>
              <a:rPr lang="es-CO" dirty="0" smtClean="0"/>
              <a:t>). </a:t>
            </a:r>
            <a:r>
              <a:rPr lang="es-CO" dirty="0"/>
              <a:t>“…</a:t>
            </a:r>
            <a:r>
              <a:rPr lang="es-CO" dirty="0">
                <a:latin typeface="Agency FB" pitchFamily="34" charset="0"/>
              </a:rPr>
              <a:t>Podría haber pecado; podría haber caído, pero en ningún momento hubo en él tendencia alguna al mal. Fue asediado por las tentaciones en el desierto como lo fue Adán por las tentaciones en el Edén</a:t>
            </a:r>
            <a:r>
              <a:rPr lang="es-CO" dirty="0"/>
              <a:t>” </a:t>
            </a:r>
            <a:r>
              <a:rPr lang="es-CO" b="1" u="sng" dirty="0"/>
              <a:t>CBA T5 Pág. 1013 Material Suplementario. Comentarios de Elena G de White</a:t>
            </a:r>
            <a:r>
              <a:rPr lang="es-CO" dirty="0"/>
              <a:t>. Cristo el segundo Adán enfrentó y venció la tentación en desigualdad o en desventajas de condiciones en comparación con el primer Adán. </a:t>
            </a:r>
          </a:p>
          <a:p>
            <a:pPr marL="0" indent="0">
              <a:buNone/>
            </a:pPr>
            <a:r>
              <a:rPr lang="es-CO" b="1" dirty="0" smtClean="0">
                <a:solidFill>
                  <a:srgbClr val="FF0000"/>
                </a:solidFill>
              </a:rPr>
              <a:t>78</a:t>
            </a:r>
            <a:r>
              <a:rPr lang="es-CO" dirty="0" smtClean="0"/>
              <a:t>). </a:t>
            </a:r>
            <a:r>
              <a:rPr lang="es-CO" b="1" dirty="0">
                <a:solidFill>
                  <a:srgbClr val="0070C0"/>
                </a:solidFill>
              </a:rPr>
              <a:t>A diferencia de Cristo los seres humanos nacidos después de Adán heredamos una naturaleza pecaminosa con tendencias al mal. Por herencia y por ejemplo, los hijos llegan a ser participantes de los pecados de sus progenitores</a:t>
            </a:r>
            <a:r>
              <a:rPr lang="es-CO" dirty="0"/>
              <a:t>. “</a:t>
            </a:r>
            <a:r>
              <a:rPr lang="es-CO" dirty="0">
                <a:latin typeface="Agency FB" pitchFamily="34" charset="0"/>
              </a:rPr>
              <a:t>De esa manera Adán y Eva transmitieron a su posteridad la tendencia al pecado</a:t>
            </a:r>
            <a:r>
              <a:rPr lang="es-CO" dirty="0"/>
              <a:t>” </a:t>
            </a:r>
            <a:r>
              <a:rPr lang="es-CO" b="1" u="sng" dirty="0"/>
              <a:t>(El CBA T6 página 527 de Romanos 5:12</a:t>
            </a:r>
            <a:r>
              <a:rPr lang="es-CO" b="1" u="sng" dirty="0" smtClean="0"/>
              <a:t>).</a:t>
            </a:r>
            <a:r>
              <a:rPr lang="es-CO" dirty="0" smtClean="0"/>
              <a:t> </a:t>
            </a:r>
            <a:r>
              <a:rPr lang="es-CO" dirty="0"/>
              <a:t>Cristo el segundo Adán enfrentó y venció la tentación en desigualdad o en desventajas de condiciones en comparación con el primer Adán. </a:t>
            </a:r>
          </a:p>
          <a:p>
            <a:endParaRPr lang="es-CO" dirty="0"/>
          </a:p>
        </p:txBody>
      </p:sp>
    </p:spTree>
    <p:extLst>
      <p:ext uri="{BB962C8B-B14F-4D97-AF65-F5344CB8AC3E}">
        <p14:creationId xmlns:p14="http://schemas.microsoft.com/office/powerpoint/2010/main" val="18740943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buNone/>
            </a:pPr>
            <a:r>
              <a:rPr lang="es-CO" b="1" dirty="0" smtClean="0">
                <a:solidFill>
                  <a:srgbClr val="FF0000"/>
                </a:solidFill>
              </a:rPr>
              <a:t>79</a:t>
            </a:r>
            <a:r>
              <a:rPr lang="es-CO" dirty="0" smtClean="0"/>
              <a:t>). </a:t>
            </a:r>
            <a:r>
              <a:rPr lang="es-CO" dirty="0"/>
              <a:t>Te invitamos a continuación leer con oración las siguientes citas de Elena G de White que encontramos anteriormente y responder los interrogantes formulados para su mayor comprensión: “</a:t>
            </a:r>
            <a:r>
              <a:rPr lang="es-CO" dirty="0">
                <a:latin typeface="Agency FB" pitchFamily="34" charset="0"/>
              </a:rPr>
              <a:t>Cristo vino a la tierra tomando la humanidad y presentándose como representante del hombre para mostrar que, en el conflicto con Satanás, el hombre tal como Dios lo creó, … podía obedecer todos los requerimientos divinos</a:t>
            </a:r>
            <a:r>
              <a:rPr lang="es-CO" dirty="0"/>
              <a:t>” </a:t>
            </a:r>
            <a:r>
              <a:rPr lang="es-CO" b="1" u="sng" dirty="0"/>
              <a:t>Mensajes selectos, T1, p. 297 . </a:t>
            </a:r>
          </a:p>
          <a:p>
            <a:pPr marL="0" indent="0">
              <a:buNone/>
            </a:pPr>
            <a:endParaRPr lang="es-CO" dirty="0" smtClean="0"/>
          </a:p>
          <a:p>
            <a:pPr marL="0" indent="0">
              <a:buNone/>
            </a:pPr>
            <a:r>
              <a:rPr lang="es-CO" b="1" dirty="0" smtClean="0">
                <a:solidFill>
                  <a:srgbClr val="FF0000"/>
                </a:solidFill>
              </a:rPr>
              <a:t>80</a:t>
            </a:r>
            <a:r>
              <a:rPr lang="es-CO" dirty="0" smtClean="0"/>
              <a:t>). </a:t>
            </a:r>
            <a:r>
              <a:rPr lang="es-CO" dirty="0"/>
              <a:t>“</a:t>
            </a:r>
            <a:r>
              <a:rPr lang="es-CO" dirty="0">
                <a:latin typeface="Agency FB" pitchFamily="34" charset="0"/>
              </a:rPr>
              <a:t>A Cristo se lo llama el segundo Adán. En pureza y santidad, conectado con Dios y amado por él. Comenzó donde el primer Adán había comenzado. Voluntariamente recorrió el terreno donde Adán había caído, y redimió el fracaso de Adán</a:t>
            </a:r>
            <a:r>
              <a:rPr lang="es-CO" dirty="0"/>
              <a:t>”. </a:t>
            </a:r>
            <a:r>
              <a:rPr lang="es-CO" b="1" u="sng" dirty="0"/>
              <a:t>CBA T7A Material Suplementario. Apéndice A, B, C Comentarios de Elena G de White. Pág. 444. </a:t>
            </a:r>
          </a:p>
        </p:txBody>
      </p:sp>
    </p:spTree>
    <p:extLst>
      <p:ext uri="{BB962C8B-B14F-4D97-AF65-F5344CB8AC3E}">
        <p14:creationId xmlns:p14="http://schemas.microsoft.com/office/powerpoint/2010/main" val="204822585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buNone/>
            </a:pPr>
            <a:r>
              <a:rPr lang="es-CO" b="1" dirty="0" smtClean="0">
                <a:solidFill>
                  <a:srgbClr val="FF0000"/>
                </a:solidFill>
              </a:rPr>
              <a:t>81</a:t>
            </a:r>
            <a:r>
              <a:rPr lang="es-CO" dirty="0" smtClean="0"/>
              <a:t>). </a:t>
            </a:r>
            <a:r>
              <a:rPr lang="es-CO" dirty="0"/>
              <a:t>“Según los anteriores pensamientos reflexionemos… Según la </a:t>
            </a:r>
            <a:r>
              <a:rPr lang="es-CO" dirty="0" smtClean="0"/>
              <a:t>Hna. </a:t>
            </a:r>
            <a:r>
              <a:rPr lang="es-CO" dirty="0"/>
              <a:t>White cuando Cristo vino a la tierra…como representante del hombre para mostrar, que en el conflicto con Satanás, el hombre tal como Dios lo creo,…podía obedecer todos los requerimientos </a:t>
            </a:r>
            <a:r>
              <a:rPr lang="es-CO" dirty="0" smtClean="0"/>
              <a:t>divinos», </a:t>
            </a:r>
            <a:r>
              <a:rPr lang="es-CO" dirty="0"/>
              <a:t>surge interrogantes como: </a:t>
            </a:r>
          </a:p>
          <a:p>
            <a:pPr marL="0" indent="0">
              <a:buNone/>
            </a:pPr>
            <a:endParaRPr lang="es-CO" dirty="0" smtClean="0"/>
          </a:p>
          <a:p>
            <a:pPr marL="0" indent="0">
              <a:buNone/>
            </a:pPr>
            <a:r>
              <a:rPr lang="es-CO" b="1" dirty="0" smtClean="0">
                <a:solidFill>
                  <a:srgbClr val="FF0000"/>
                </a:solidFill>
              </a:rPr>
              <a:t>82</a:t>
            </a:r>
            <a:r>
              <a:rPr lang="es-CO" dirty="0" smtClean="0"/>
              <a:t>). </a:t>
            </a:r>
            <a:r>
              <a:rPr lang="es-CO" dirty="0"/>
              <a:t>¿A qué lugar debemos trasladarnos al leer la expresión “</a:t>
            </a:r>
            <a:r>
              <a:rPr lang="es-CO" dirty="0">
                <a:latin typeface="Agency FB" pitchFamily="34" charset="0"/>
              </a:rPr>
              <a:t>el hombre tal como Dios lo creo</a:t>
            </a:r>
            <a:r>
              <a:rPr lang="es-CO" dirty="0"/>
              <a:t>”? </a:t>
            </a:r>
            <a:r>
              <a:rPr lang="es-CO" b="1" dirty="0" smtClean="0">
                <a:solidFill>
                  <a:srgbClr val="0070C0"/>
                </a:solidFill>
              </a:rPr>
              <a:t>La respuesta es al Edén, </a:t>
            </a:r>
            <a:r>
              <a:rPr lang="es-CO" b="1" dirty="0">
                <a:solidFill>
                  <a:srgbClr val="0070C0"/>
                </a:solidFill>
              </a:rPr>
              <a:t>A la creación de Adán y Eva</a:t>
            </a:r>
            <a:r>
              <a:rPr lang="es-CO" dirty="0"/>
              <a:t>. “</a:t>
            </a:r>
            <a:r>
              <a:rPr lang="es-CO" dirty="0">
                <a:latin typeface="Agency FB" pitchFamily="34" charset="0"/>
              </a:rPr>
              <a:t>El primer Adán fue creado como un ser puro y sin pecado, sin una mancha de pecado sobre él; era la imagen de Dios. Podía caer, y cayó por la transgresión</a:t>
            </a:r>
            <a:r>
              <a:rPr lang="es-CO" dirty="0" smtClean="0"/>
              <a:t>”. </a:t>
            </a:r>
            <a:r>
              <a:rPr lang="es-CO" b="1" u="sng" dirty="0"/>
              <a:t>CBA T7A, Suplemento. Pág. 445 Apéndices A, B y C Apéndice B</a:t>
            </a:r>
            <a:r>
              <a:rPr lang="es-CO" dirty="0"/>
              <a:t>. “La Naturaleza de Cristo durante la encarnación</a:t>
            </a:r>
            <a:r>
              <a:rPr lang="es-CO" dirty="0" smtClean="0"/>
              <a:t>”</a:t>
            </a:r>
            <a:endParaRPr lang="es-CO" dirty="0"/>
          </a:p>
        </p:txBody>
      </p:sp>
    </p:spTree>
    <p:extLst>
      <p:ext uri="{BB962C8B-B14F-4D97-AF65-F5344CB8AC3E}">
        <p14:creationId xmlns:p14="http://schemas.microsoft.com/office/powerpoint/2010/main" val="713318866"/>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b="1" dirty="0" smtClean="0">
                <a:solidFill>
                  <a:srgbClr val="FF0000"/>
                </a:solidFill>
              </a:rPr>
              <a:t>83</a:t>
            </a:r>
            <a:r>
              <a:rPr lang="es-CO" dirty="0" smtClean="0"/>
              <a:t>). </a:t>
            </a:r>
            <a:r>
              <a:rPr lang="es-CO" dirty="0"/>
              <a:t>¿Qué se entiende por la expresión “</a:t>
            </a:r>
            <a:r>
              <a:rPr lang="es-CO" dirty="0">
                <a:latin typeface="Agency FB" pitchFamily="34" charset="0"/>
              </a:rPr>
              <a:t>el hombre tal como Dios lo creo</a:t>
            </a:r>
            <a:r>
              <a:rPr lang="es-CO" dirty="0"/>
              <a:t>” aplicada a Cristo? </a:t>
            </a:r>
          </a:p>
          <a:p>
            <a:pPr marL="0" indent="0">
              <a:buNone/>
            </a:pPr>
            <a:endParaRPr lang="es-CO" dirty="0" smtClean="0"/>
          </a:p>
          <a:p>
            <a:pPr marL="0" indent="0">
              <a:buNone/>
            </a:pPr>
            <a:r>
              <a:rPr lang="es-CO" b="1" dirty="0" smtClean="0">
                <a:solidFill>
                  <a:srgbClr val="FF0000"/>
                </a:solidFill>
              </a:rPr>
              <a:t>84</a:t>
            </a:r>
            <a:r>
              <a:rPr lang="es-CO" dirty="0" smtClean="0"/>
              <a:t>). </a:t>
            </a:r>
            <a:r>
              <a:rPr lang="es-CO" dirty="0"/>
              <a:t>¿Qué se entiende por la expresión “</a:t>
            </a:r>
            <a:r>
              <a:rPr lang="es-CO" dirty="0">
                <a:latin typeface="Agency FB" pitchFamily="34" charset="0"/>
              </a:rPr>
              <a:t>el hombre tal como Dios lo creo</a:t>
            </a:r>
            <a:r>
              <a:rPr lang="es-CO" dirty="0"/>
              <a:t>” aplicada a Cristo? </a:t>
            </a:r>
            <a:r>
              <a:rPr lang="es-CO" b="1" dirty="0">
                <a:solidFill>
                  <a:srgbClr val="0070C0"/>
                </a:solidFill>
              </a:rPr>
              <a:t>Jesús nació con esa naturaleza espiritual libre de toda contaminación, y desarrolló un carácter perfecto</a:t>
            </a:r>
            <a:r>
              <a:rPr lang="es-CO" dirty="0"/>
              <a:t>. ¿Cómo era la naturaleza humana de Adán al salir de las manos de Dios? </a:t>
            </a:r>
          </a:p>
          <a:p>
            <a:pPr marL="0" indent="0">
              <a:buNone/>
            </a:pPr>
            <a:endParaRPr lang="es-CO" dirty="0" smtClean="0"/>
          </a:p>
          <a:p>
            <a:pPr marL="0" indent="0">
              <a:buNone/>
            </a:pPr>
            <a:r>
              <a:rPr lang="es-CO" b="1" dirty="0" smtClean="0">
                <a:solidFill>
                  <a:srgbClr val="FF0000"/>
                </a:solidFill>
              </a:rPr>
              <a:t>85</a:t>
            </a:r>
            <a:r>
              <a:rPr lang="es-CO" dirty="0" smtClean="0"/>
              <a:t>). </a:t>
            </a:r>
            <a:r>
              <a:rPr lang="es-CO" dirty="0"/>
              <a:t>“</a:t>
            </a:r>
            <a:r>
              <a:rPr lang="es-CO" u="sng" dirty="0">
                <a:latin typeface="Agency FB" pitchFamily="34" charset="0"/>
              </a:rPr>
              <a:t>No había principios corruptos en el primer Adán ni propensiones corruptas o tendencias al mal. Adán era tan impecable como los ángeles que están delante del trono de Dios</a:t>
            </a:r>
            <a:r>
              <a:rPr lang="es-CO" dirty="0"/>
              <a:t>”. </a:t>
            </a:r>
            <a:r>
              <a:rPr lang="es-CO" b="1" u="sng" dirty="0"/>
              <a:t>CBA T1 Material Suplementario. </a:t>
            </a:r>
          </a:p>
        </p:txBody>
      </p:sp>
    </p:spTree>
    <p:extLst>
      <p:ext uri="{BB962C8B-B14F-4D97-AF65-F5344CB8AC3E}">
        <p14:creationId xmlns:p14="http://schemas.microsoft.com/office/powerpoint/2010/main" val="147231912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5">
              <a:lumMod val="20000"/>
              <a:lumOff val="80000"/>
            </a:schemeClr>
          </a:solidFill>
        </p:spPr>
        <p:txBody>
          <a:bodyPr>
            <a:normAutofit fontScale="85000" lnSpcReduction="10000"/>
          </a:bodyPr>
          <a:lstStyle/>
          <a:p>
            <a:pPr marL="0" indent="0">
              <a:buNone/>
            </a:pPr>
            <a:r>
              <a:rPr lang="es-CO" b="1" dirty="0" smtClean="0">
                <a:solidFill>
                  <a:srgbClr val="FF0000"/>
                </a:solidFill>
              </a:rPr>
              <a:t>86</a:t>
            </a:r>
            <a:r>
              <a:rPr lang="es-CO" dirty="0" smtClean="0"/>
              <a:t>). </a:t>
            </a:r>
            <a:r>
              <a:rPr lang="es-CO" dirty="0"/>
              <a:t>Volvamos a leer “</a:t>
            </a:r>
            <a:r>
              <a:rPr lang="es-CO" dirty="0">
                <a:latin typeface="Agency FB" pitchFamily="34" charset="0"/>
              </a:rPr>
              <a:t>A Cristo se lo llama el segundo Adán. En pureza y santidad, conectado con Dios y amado por él. Comenzó donde el primer Adán había comenzado. Voluntariamente recorrió el terreno donde Adán había caído, y redimió el fracaso de Adán</a:t>
            </a:r>
            <a:r>
              <a:rPr lang="es-CO" dirty="0"/>
              <a:t>”. </a:t>
            </a:r>
            <a:r>
              <a:rPr lang="es-CO" b="1" u="sng" dirty="0"/>
              <a:t>CBA T7A Material Suplementario</a:t>
            </a:r>
            <a:r>
              <a:rPr lang="es-CO" dirty="0"/>
              <a:t>. </a:t>
            </a:r>
            <a:endParaRPr lang="es-CO" dirty="0" smtClean="0"/>
          </a:p>
          <a:p>
            <a:pPr marL="0" indent="0">
              <a:buNone/>
            </a:pPr>
            <a:endParaRPr lang="es-CO" b="1" dirty="0" smtClean="0">
              <a:solidFill>
                <a:srgbClr val="FF0000"/>
              </a:solidFill>
            </a:endParaRPr>
          </a:p>
          <a:p>
            <a:pPr marL="0" indent="0">
              <a:buNone/>
            </a:pPr>
            <a:r>
              <a:rPr lang="es-CO" b="1" dirty="0" smtClean="0">
                <a:solidFill>
                  <a:srgbClr val="FF0000"/>
                </a:solidFill>
              </a:rPr>
              <a:t>87</a:t>
            </a:r>
            <a:r>
              <a:rPr lang="es-CO" dirty="0" smtClean="0"/>
              <a:t>). Respuesta</a:t>
            </a:r>
            <a:r>
              <a:rPr lang="es-CO" dirty="0"/>
              <a:t>:</a:t>
            </a:r>
            <a:r>
              <a:rPr lang="es-CO" dirty="0" smtClean="0"/>
              <a:t> </a:t>
            </a:r>
            <a:r>
              <a:rPr lang="es-CO" dirty="0"/>
              <a:t>Que Jesús al encarnarse tomó la naturaleza inmaculada que Adán poseía antes de pecar. </a:t>
            </a:r>
            <a:endParaRPr lang="es-CO" dirty="0" smtClean="0"/>
          </a:p>
          <a:p>
            <a:pPr marL="0" indent="0">
              <a:buNone/>
            </a:pPr>
            <a:endParaRPr lang="es-CO" dirty="0" smtClean="0"/>
          </a:p>
          <a:p>
            <a:pPr marL="0" indent="0">
              <a:buNone/>
            </a:pPr>
            <a:r>
              <a:rPr lang="es-CO" b="1" dirty="0" smtClean="0">
                <a:solidFill>
                  <a:srgbClr val="FF0000"/>
                </a:solidFill>
              </a:rPr>
              <a:t>88</a:t>
            </a:r>
            <a:r>
              <a:rPr lang="es-CO" dirty="0" smtClean="0"/>
              <a:t>). </a:t>
            </a:r>
            <a:r>
              <a:rPr lang="es-CO" dirty="0"/>
              <a:t>La naturaleza que tomó Jesús no fue la caída que poseemos los seres humanos, en nuestras creencias número 4 “Dios el Hijo” podemos leer “</a:t>
            </a:r>
            <a:r>
              <a:rPr lang="es-CO" dirty="0">
                <a:latin typeface="Agency FB" pitchFamily="34" charset="0"/>
              </a:rPr>
              <a:t>Tampoco fue la humanidad caída, esto es la humanidad de Adán después de la transgresión, en todos sus aspectos</a:t>
            </a:r>
            <a:r>
              <a:rPr lang="es-CO" dirty="0"/>
              <a:t>” </a:t>
            </a:r>
            <a:r>
              <a:rPr lang="es-CO" b="1" u="sng" dirty="0"/>
              <a:t>Creencias de los adventistas del séptimo día. Pág.53 </a:t>
            </a:r>
          </a:p>
        </p:txBody>
      </p:sp>
    </p:spTree>
    <p:extLst>
      <p:ext uri="{BB962C8B-B14F-4D97-AF65-F5344CB8AC3E}">
        <p14:creationId xmlns:p14="http://schemas.microsoft.com/office/powerpoint/2010/main" val="138892331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p:spPr>
        <p:txBody>
          <a:bodyPr>
            <a:normAutofit fontScale="92500"/>
          </a:bodyPr>
          <a:lstStyle/>
          <a:p>
            <a:pPr marL="0" indent="0">
              <a:buNone/>
            </a:pPr>
            <a:r>
              <a:rPr lang="es-CO" b="1" dirty="0" smtClean="0">
                <a:solidFill>
                  <a:srgbClr val="FF0000"/>
                </a:solidFill>
              </a:rPr>
              <a:t>89</a:t>
            </a:r>
            <a:r>
              <a:rPr lang="es-CO" dirty="0" smtClean="0"/>
              <a:t>). </a:t>
            </a:r>
            <a:r>
              <a:rPr lang="es-CO" dirty="0"/>
              <a:t>En la cita que estamos analizando la hermana White ésta afirmando que la naturaleza humana de Jesús es diferente a la de cualquier mortal, es única, Jesús no poseyó nuestra misma naturaleza humana caída, su naturaleza humana en lo espiritual fue perfecta, santa e inmaculada. Leamos el siguiente pensamiento… </a:t>
            </a:r>
          </a:p>
          <a:p>
            <a:pPr marL="0" indent="0">
              <a:buNone/>
            </a:pPr>
            <a:endParaRPr lang="es-CO" dirty="0" smtClean="0"/>
          </a:p>
          <a:p>
            <a:pPr marL="0" indent="0">
              <a:buNone/>
            </a:pPr>
            <a:r>
              <a:rPr lang="es-CO" b="1" dirty="0" smtClean="0">
                <a:solidFill>
                  <a:srgbClr val="FF0000"/>
                </a:solidFill>
              </a:rPr>
              <a:t>90</a:t>
            </a:r>
            <a:r>
              <a:rPr lang="es-CO" dirty="0" smtClean="0"/>
              <a:t>). </a:t>
            </a:r>
            <a:r>
              <a:rPr lang="es-CO" dirty="0"/>
              <a:t>“…</a:t>
            </a:r>
            <a:r>
              <a:rPr lang="es-CO" dirty="0">
                <a:solidFill>
                  <a:srgbClr val="0070C0"/>
                </a:solidFill>
                <a:latin typeface="Agency FB" pitchFamily="34" charset="0"/>
              </a:rPr>
              <a:t>pero que cada ser humano permanezca en guardia para que no haga a Cristo completamente humano, como uno de nosotros, porque esto no puede ser</a:t>
            </a:r>
            <a:r>
              <a:rPr lang="es-CO" dirty="0"/>
              <a:t>”. </a:t>
            </a:r>
            <a:r>
              <a:rPr lang="es-CO" u="sng" dirty="0"/>
              <a:t>CBA T5 Material Suplementario. </a:t>
            </a:r>
          </a:p>
        </p:txBody>
      </p:sp>
    </p:spTree>
    <p:extLst>
      <p:ext uri="{BB962C8B-B14F-4D97-AF65-F5344CB8AC3E}">
        <p14:creationId xmlns:p14="http://schemas.microsoft.com/office/powerpoint/2010/main" val="31712122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buNone/>
            </a:pPr>
            <a:r>
              <a:rPr lang="es-CO" b="1" dirty="0" smtClean="0">
                <a:solidFill>
                  <a:srgbClr val="FF0000"/>
                </a:solidFill>
              </a:rPr>
              <a:t>91</a:t>
            </a:r>
            <a:r>
              <a:rPr lang="es-CO" dirty="0" smtClean="0"/>
              <a:t>). </a:t>
            </a:r>
            <a:r>
              <a:rPr lang="es-CO" dirty="0"/>
              <a:t>Tomemos el tiempo necesario para analizar esta otra cita: “</a:t>
            </a:r>
            <a:r>
              <a:rPr lang="es-CO" dirty="0">
                <a:latin typeface="Agency FB" pitchFamily="34" charset="0"/>
              </a:rPr>
              <a:t>Cuando Cristo inclinó la cabeza y murió, derribó por tierra junto con él las columnas del reino de Satanás. Venció a Satanás en la misma naturaleza sobre la cual Satanás había obtenido la victoria en el Edén. El enemigo fue vencido por Cristo en su naturaleza humana</a:t>
            </a:r>
            <a:r>
              <a:rPr lang="es-CO" dirty="0"/>
              <a:t>”. </a:t>
            </a:r>
            <a:r>
              <a:rPr lang="es-CO" b="1" u="sng" dirty="0"/>
              <a:t>CBA T7A, Suplemento. Pág. 445 Apéndices A, B y C Apéndice B. “La Naturaleza de Cristo durante la encarnación” </a:t>
            </a:r>
          </a:p>
          <a:p>
            <a:endParaRPr lang="es-CO" dirty="0" smtClean="0"/>
          </a:p>
          <a:p>
            <a:pPr marL="0" indent="0">
              <a:buNone/>
            </a:pPr>
            <a:r>
              <a:rPr lang="es-CO" b="1" dirty="0" smtClean="0">
                <a:solidFill>
                  <a:srgbClr val="FF0000"/>
                </a:solidFill>
              </a:rPr>
              <a:t>92</a:t>
            </a:r>
            <a:r>
              <a:rPr lang="es-CO" dirty="0" smtClean="0"/>
              <a:t>). </a:t>
            </a:r>
            <a:r>
              <a:rPr lang="es-CO" dirty="0"/>
              <a:t>Según esta última cita ¿</a:t>
            </a:r>
            <a:r>
              <a:rPr lang="es-CO" b="1" dirty="0"/>
              <a:t>Qué quiere decir que Cristo en su naturaleza humana venció a Satanás en la misma naturaleza sobre la cual Satanás había obtenido la victoria en el Edén</a:t>
            </a:r>
            <a:r>
              <a:rPr lang="es-CO" dirty="0"/>
              <a:t>? </a:t>
            </a:r>
            <a:r>
              <a:rPr lang="es-CO" dirty="0">
                <a:solidFill>
                  <a:srgbClr val="FF0000"/>
                </a:solidFill>
              </a:rPr>
              <a:t>La hermana White está comparando y afirmando que la naturaleza humana de Jesús tiene una similitud con la de Adán cuando salió de las manos del Creador, es decir antes que cayera</a:t>
            </a:r>
            <a:r>
              <a:rPr lang="es-CO" dirty="0"/>
              <a:t>. </a:t>
            </a:r>
          </a:p>
          <a:p>
            <a:endParaRPr lang="es-CO" dirty="0"/>
          </a:p>
        </p:txBody>
      </p:sp>
    </p:spTree>
    <p:extLst>
      <p:ext uri="{BB962C8B-B14F-4D97-AF65-F5344CB8AC3E}">
        <p14:creationId xmlns:p14="http://schemas.microsoft.com/office/powerpoint/2010/main" val="3751369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92500" lnSpcReduction="20000"/>
          </a:bodyPr>
          <a:lstStyle/>
          <a:p>
            <a:pPr marL="0" indent="0">
              <a:buNone/>
            </a:pPr>
            <a:r>
              <a:rPr lang="es-CO" b="1" dirty="0" smtClean="0">
                <a:solidFill>
                  <a:srgbClr val="FF0000"/>
                </a:solidFill>
              </a:rPr>
              <a:t>93</a:t>
            </a:r>
            <a:r>
              <a:rPr lang="es-CO" dirty="0" smtClean="0"/>
              <a:t>). </a:t>
            </a:r>
            <a:r>
              <a:rPr lang="es-CO" dirty="0"/>
              <a:t>Según esta última cita </a:t>
            </a:r>
            <a:r>
              <a:rPr lang="es-CO" b="1" dirty="0"/>
              <a:t>¿Qué quiere decir que Cristo en su naturaleza humana venció a Satanás en la misma naturaleza sobre la cual Satanás había obtenido la victoria en el Edén? </a:t>
            </a:r>
            <a:r>
              <a:rPr lang="es-CO" dirty="0">
                <a:solidFill>
                  <a:srgbClr val="FF0000"/>
                </a:solidFill>
              </a:rPr>
              <a:t>Ella afirma para despejar toda duda, que Jesús venció a Satanás con la misma naturaleza que poseía Adán antes de pecar.</a:t>
            </a:r>
            <a:r>
              <a:rPr lang="es-CO" dirty="0"/>
              <a:t> </a:t>
            </a:r>
          </a:p>
          <a:p>
            <a:pPr marL="0" indent="0">
              <a:buNone/>
            </a:pPr>
            <a:endParaRPr lang="es-CO" b="1" dirty="0" smtClean="0">
              <a:solidFill>
                <a:srgbClr val="FF0000"/>
              </a:solidFill>
            </a:endParaRPr>
          </a:p>
          <a:p>
            <a:pPr marL="0" indent="0">
              <a:buNone/>
            </a:pPr>
            <a:r>
              <a:rPr lang="es-CO" b="1" dirty="0" smtClean="0">
                <a:solidFill>
                  <a:srgbClr val="FF0000"/>
                </a:solidFill>
              </a:rPr>
              <a:t>94</a:t>
            </a:r>
            <a:r>
              <a:rPr lang="es-CO" dirty="0" smtClean="0"/>
              <a:t>). </a:t>
            </a:r>
            <a:r>
              <a:rPr lang="es-CO" dirty="0"/>
              <a:t>Según esta última cita </a:t>
            </a:r>
            <a:r>
              <a:rPr lang="es-CO" b="1" dirty="0"/>
              <a:t>¿Qué quiere decir que Cristo en su naturaleza humana venció a Satanás en la misma naturaleza sobre la cual Satanás había obtenido la victoria en el Edén? ¿Era acaso la naturaleza de Adán caída, cuando enfrentó a Satanás? </a:t>
            </a:r>
            <a:r>
              <a:rPr lang="es-CO" dirty="0"/>
              <a:t>En este contexto ella sigue diciendo: </a:t>
            </a:r>
          </a:p>
          <a:p>
            <a:endParaRPr lang="es-CO" dirty="0"/>
          </a:p>
        </p:txBody>
      </p:sp>
    </p:spTree>
    <p:extLst>
      <p:ext uri="{BB962C8B-B14F-4D97-AF65-F5344CB8AC3E}">
        <p14:creationId xmlns:p14="http://schemas.microsoft.com/office/powerpoint/2010/main" val="2510156083"/>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60000"/>
              <a:lumOff val="40000"/>
            </a:schemeClr>
          </a:solidFill>
        </p:spPr>
        <p:txBody>
          <a:bodyPr>
            <a:normAutofit fontScale="85000" lnSpcReduction="10000"/>
          </a:bodyPr>
          <a:lstStyle/>
          <a:p>
            <a:pPr marL="0" indent="0">
              <a:buNone/>
            </a:pPr>
            <a:r>
              <a:rPr lang="es-CO" b="1" dirty="0" smtClean="0">
                <a:solidFill>
                  <a:srgbClr val="FF0000"/>
                </a:solidFill>
              </a:rPr>
              <a:t>95</a:t>
            </a:r>
            <a:r>
              <a:rPr lang="es-CO" dirty="0" smtClean="0"/>
              <a:t>). “</a:t>
            </a:r>
            <a:r>
              <a:rPr lang="es-CO" dirty="0">
                <a:latin typeface="Agency FB" pitchFamily="34" charset="0"/>
              </a:rPr>
              <a:t>No deberíamos albergar dudas en cuanto a la perfecta impecabilidad de la naturaleza de Cristo</a:t>
            </a:r>
            <a:r>
              <a:rPr lang="es-CO" dirty="0"/>
              <a:t>” </a:t>
            </a:r>
            <a:r>
              <a:rPr lang="es-CO" b="1" u="sng" dirty="0"/>
              <a:t>CBA T7A, Suplemento. Pág. 445 </a:t>
            </a:r>
          </a:p>
          <a:p>
            <a:pPr marL="0" indent="0">
              <a:buNone/>
            </a:pPr>
            <a:endParaRPr lang="es-CO" b="1" dirty="0" smtClean="0">
              <a:solidFill>
                <a:srgbClr val="FF0000"/>
              </a:solidFill>
            </a:endParaRPr>
          </a:p>
          <a:p>
            <a:pPr marL="0" indent="0">
              <a:buNone/>
            </a:pPr>
            <a:r>
              <a:rPr lang="es-CO" b="1" dirty="0" smtClean="0">
                <a:solidFill>
                  <a:srgbClr val="FF0000"/>
                </a:solidFill>
              </a:rPr>
              <a:t>96</a:t>
            </a:r>
            <a:r>
              <a:rPr lang="es-CO" dirty="0" smtClean="0"/>
              <a:t>). </a:t>
            </a:r>
            <a:r>
              <a:rPr lang="es-CO" dirty="0"/>
              <a:t>“</a:t>
            </a:r>
            <a:r>
              <a:rPr lang="es-CO" b="1" dirty="0">
                <a:solidFill>
                  <a:srgbClr val="0070C0"/>
                </a:solidFill>
                <a:latin typeface="Agency FB" pitchFamily="34" charset="0"/>
              </a:rPr>
              <a:t>Su inclinación hacia lo correcto era una constante satisfacción para sus padres. Nadie que mirara el rostro infantil radiante de animación, podría decir que Cristo era exactamente como los otros niños. Era Dios en carne humana</a:t>
            </a:r>
            <a:r>
              <a:rPr lang="es-CO" dirty="0"/>
              <a:t>”. </a:t>
            </a:r>
            <a:r>
              <a:rPr lang="es-CO" b="1" u="sng" dirty="0"/>
              <a:t>CBA T5 Material Suplementario.</a:t>
            </a:r>
            <a:r>
              <a:rPr lang="es-CO" dirty="0"/>
              <a:t> </a:t>
            </a:r>
            <a:endParaRPr lang="es-CO" dirty="0" smtClean="0"/>
          </a:p>
          <a:p>
            <a:pPr marL="0" indent="0">
              <a:buNone/>
            </a:pPr>
            <a:endParaRPr lang="es-CO" b="1" dirty="0">
              <a:solidFill>
                <a:srgbClr val="FF0000"/>
              </a:solidFill>
            </a:endParaRPr>
          </a:p>
          <a:p>
            <a:pPr marL="0" indent="0">
              <a:buNone/>
            </a:pPr>
            <a:r>
              <a:rPr lang="es-CO" b="1" dirty="0" smtClean="0">
                <a:solidFill>
                  <a:srgbClr val="FF0000"/>
                </a:solidFill>
              </a:rPr>
              <a:t>97</a:t>
            </a:r>
            <a:r>
              <a:rPr lang="es-CO" dirty="0" smtClean="0"/>
              <a:t>). </a:t>
            </a:r>
            <a:r>
              <a:rPr lang="es-CO" u="sng" dirty="0"/>
              <a:t>Podemos concluir que Jesús no nació con un complejo de culpabilidad ni malas inclinaciones heredadas, su caso fue diferente al de todo ser humano. Nació en un estado puro, inmaculado y sin mancha como era Adán cuando salió de las manos del Creador</a:t>
            </a:r>
            <a:r>
              <a:rPr lang="es-CO" dirty="0"/>
              <a:t>. </a:t>
            </a:r>
          </a:p>
        </p:txBody>
      </p:sp>
    </p:spTree>
    <p:extLst>
      <p:ext uri="{BB962C8B-B14F-4D97-AF65-F5344CB8AC3E}">
        <p14:creationId xmlns:p14="http://schemas.microsoft.com/office/powerpoint/2010/main" val="160173003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2">
              <a:lumMod val="90000"/>
            </a:schemeClr>
          </a:solidFill>
        </p:spPr>
        <p:txBody>
          <a:bodyPr>
            <a:normAutofit/>
          </a:bodyPr>
          <a:lstStyle/>
          <a:p>
            <a:pPr marL="0" indent="0">
              <a:buNone/>
            </a:pPr>
            <a:endParaRPr lang="es-CO" b="1" dirty="0" smtClean="0">
              <a:solidFill>
                <a:srgbClr val="FF0000"/>
              </a:solidFill>
            </a:endParaRPr>
          </a:p>
          <a:p>
            <a:pPr marL="0" indent="0">
              <a:buNone/>
            </a:pPr>
            <a:r>
              <a:rPr lang="es-CO" b="1" dirty="0" smtClean="0">
                <a:solidFill>
                  <a:srgbClr val="FF0000"/>
                </a:solidFill>
              </a:rPr>
              <a:t>98</a:t>
            </a:r>
            <a:r>
              <a:rPr lang="es-CO" dirty="0" smtClean="0"/>
              <a:t>). </a:t>
            </a:r>
            <a:r>
              <a:rPr lang="es-CO" sz="2800" dirty="0"/>
              <a:t>Ahora cómo entender el siguiente pensamiento: “</a:t>
            </a:r>
            <a:r>
              <a:rPr lang="es-CO" sz="2800" dirty="0">
                <a:latin typeface="Agency FB" pitchFamily="34" charset="0"/>
              </a:rPr>
              <a:t>Satanás había señalado el pecado de Adán como prueba de que la ley de Dios era injusta, y que no podía ser acatada. En nuestra humanidad, Cristo había de resarcir el fracaso de </a:t>
            </a:r>
            <a:r>
              <a:rPr lang="es-CO" sz="2800" dirty="0" smtClean="0">
                <a:latin typeface="Agency FB" pitchFamily="34" charset="0"/>
              </a:rPr>
              <a:t>Adán</a:t>
            </a:r>
            <a:r>
              <a:rPr lang="es-CO" sz="2800" dirty="0" smtClean="0"/>
              <a:t>». </a:t>
            </a:r>
            <a:r>
              <a:rPr lang="es-CO" sz="2800" b="1" u="sng" dirty="0"/>
              <a:t>DTG Pág. 91- 92 </a:t>
            </a:r>
            <a:endParaRPr lang="es-CO" sz="2800" b="1" u="sng" dirty="0" smtClean="0"/>
          </a:p>
          <a:p>
            <a:pPr marL="0" indent="0">
              <a:buNone/>
            </a:pPr>
            <a:endParaRPr lang="es-CO" sz="2800" dirty="0" smtClean="0"/>
          </a:p>
          <a:p>
            <a:pPr marL="0" indent="0">
              <a:buNone/>
            </a:pPr>
            <a:r>
              <a:rPr lang="es-CO" sz="2800" b="1" dirty="0" smtClean="0">
                <a:solidFill>
                  <a:srgbClr val="FF0000"/>
                </a:solidFill>
              </a:rPr>
              <a:t>99</a:t>
            </a:r>
            <a:r>
              <a:rPr lang="es-CO" sz="2800" dirty="0" smtClean="0"/>
              <a:t>). </a:t>
            </a:r>
            <a:r>
              <a:rPr lang="es-CO" sz="2800" dirty="0"/>
              <a:t>Ahora cómo entender el siguiente pensamiento: “…</a:t>
            </a:r>
            <a:r>
              <a:rPr lang="es-CO" sz="2800" dirty="0">
                <a:latin typeface="Agency FB" pitchFamily="34" charset="0"/>
              </a:rPr>
              <a:t>Pero cuando Adán fue asaltado por el tentador, no pesaba sobre él ninguno de los efectos del pecado. Gozaba de una plenitud de fuerza y virilidad, así como del perfecto vigor de la mente y el </a:t>
            </a:r>
            <a:r>
              <a:rPr lang="es-CO" sz="2800" dirty="0"/>
              <a:t>cuerpo… </a:t>
            </a:r>
            <a:r>
              <a:rPr lang="es-CO" sz="2800" b="1" u="sng" dirty="0"/>
              <a:t>DTG Pág. 91- 92 </a:t>
            </a:r>
          </a:p>
          <a:p>
            <a:endParaRPr lang="es-CO" dirty="0"/>
          </a:p>
          <a:p>
            <a:endParaRPr lang="es-CO" dirty="0"/>
          </a:p>
        </p:txBody>
      </p:sp>
    </p:spTree>
    <p:extLst>
      <p:ext uri="{BB962C8B-B14F-4D97-AF65-F5344CB8AC3E}">
        <p14:creationId xmlns:p14="http://schemas.microsoft.com/office/powerpoint/2010/main" val="251248905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buNone/>
            </a:pPr>
            <a:r>
              <a:rPr lang="es-CO" b="1" dirty="0" smtClean="0">
                <a:solidFill>
                  <a:srgbClr val="FF0000"/>
                </a:solidFill>
              </a:rPr>
              <a:t>100</a:t>
            </a:r>
            <a:r>
              <a:rPr lang="es-CO" dirty="0" smtClean="0"/>
              <a:t>). </a:t>
            </a:r>
            <a:r>
              <a:rPr lang="es-CO" dirty="0"/>
              <a:t>Ahora cómo entender el siguiente pensamiento: “…</a:t>
            </a:r>
            <a:r>
              <a:rPr lang="es-CO" dirty="0">
                <a:latin typeface="Agency FB" pitchFamily="34" charset="0"/>
              </a:rPr>
              <a:t>Estaba rodeado por las glorias del Edén, y se hallaba en comunión diaria con los seres celestiales. No sucedía lo mismo con Jesús cuando entró en el desierto para luchar con Satanás</a:t>
            </a:r>
            <a:r>
              <a:rPr lang="es-CO" dirty="0" smtClean="0"/>
              <a:t>…» </a:t>
            </a:r>
            <a:r>
              <a:rPr lang="es-CO" b="1" u="sng" dirty="0"/>
              <a:t>DTG Pág. 91- 92 </a:t>
            </a:r>
          </a:p>
          <a:p>
            <a:pPr marL="0" indent="0">
              <a:buNone/>
            </a:pPr>
            <a:r>
              <a:rPr lang="es-CO" b="1" dirty="0" smtClean="0">
                <a:solidFill>
                  <a:srgbClr val="FF0000"/>
                </a:solidFill>
              </a:rPr>
              <a:t>101</a:t>
            </a:r>
            <a:r>
              <a:rPr lang="es-CO" dirty="0" smtClean="0"/>
              <a:t>). </a:t>
            </a:r>
            <a:r>
              <a:rPr lang="es-CO" dirty="0">
                <a:solidFill>
                  <a:srgbClr val="0070C0"/>
                </a:solidFill>
              </a:rPr>
              <a:t>Ahora cómo entender el siguiente pensamiento: “…</a:t>
            </a:r>
            <a:r>
              <a:rPr lang="es-CO" u="sng" dirty="0">
                <a:solidFill>
                  <a:srgbClr val="0070C0"/>
                </a:solidFill>
                <a:latin typeface="Agency FB" pitchFamily="34" charset="0"/>
              </a:rPr>
              <a:t>Durante cuatro mil años</a:t>
            </a:r>
            <a:r>
              <a:rPr lang="es-CO" dirty="0">
                <a:solidFill>
                  <a:srgbClr val="0070C0"/>
                </a:solidFill>
                <a:latin typeface="Agency FB" pitchFamily="34" charset="0"/>
              </a:rPr>
              <a:t>, la familia humana había estado perdiendo fuerza física y mental, así como valor moral; y Cristo tomó sobre sí las flaquezas de la humanidad degenerada. Únicamente así podía rescatar al hombre de las profundidades de su degradación</a:t>
            </a:r>
            <a:r>
              <a:rPr lang="es-CO" dirty="0">
                <a:solidFill>
                  <a:srgbClr val="0070C0"/>
                </a:solidFill>
              </a:rPr>
              <a:t>”</a:t>
            </a:r>
            <a:r>
              <a:rPr lang="es-CO" dirty="0"/>
              <a:t> </a:t>
            </a:r>
            <a:r>
              <a:rPr lang="es-CO" b="1" u="sng" dirty="0"/>
              <a:t>DTG Pág. 91- 92 </a:t>
            </a:r>
          </a:p>
          <a:p>
            <a:pPr marL="0" indent="0">
              <a:buNone/>
            </a:pPr>
            <a:r>
              <a:rPr lang="es-CO" b="1" dirty="0" smtClean="0">
                <a:solidFill>
                  <a:srgbClr val="FF0000"/>
                </a:solidFill>
              </a:rPr>
              <a:t>102</a:t>
            </a:r>
            <a:r>
              <a:rPr lang="es-CO" dirty="0" smtClean="0"/>
              <a:t>). </a:t>
            </a:r>
            <a:r>
              <a:rPr lang="es-CO" dirty="0"/>
              <a:t>¿La hermana White está afirmando con la expresión “</a:t>
            </a:r>
            <a:r>
              <a:rPr lang="es-CO" dirty="0">
                <a:latin typeface="Agency FB" pitchFamily="34" charset="0"/>
              </a:rPr>
              <a:t>en nuestra humanidad, Cristo había de resarcir el fracaso de Adán</a:t>
            </a:r>
            <a:r>
              <a:rPr lang="es-CO" dirty="0"/>
              <a:t>” que Jesús poseyó nuestra misma naturaleza caída en todos sus aspectos? </a:t>
            </a:r>
            <a:r>
              <a:rPr lang="es-CO" b="1" u="sng" dirty="0"/>
              <a:t>Respuesta</a:t>
            </a:r>
            <a:r>
              <a:rPr lang="es-CO" dirty="0"/>
              <a:t>. No. Ya sabemos que ella usa esa expresión o similares, para hablar que Jesús fue verdaderamente humano con debilidades y flaquezas inocentes en el aspecto físico. </a:t>
            </a:r>
            <a:endParaRPr lang="es-CO" u="sng" dirty="0"/>
          </a:p>
        </p:txBody>
      </p:sp>
    </p:spTree>
    <p:extLst>
      <p:ext uri="{BB962C8B-B14F-4D97-AF65-F5344CB8AC3E}">
        <p14:creationId xmlns:p14="http://schemas.microsoft.com/office/powerpoint/2010/main" val="270337244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520280"/>
          </a:xfrm>
          <a:solidFill>
            <a:schemeClr val="accent1">
              <a:lumMod val="20000"/>
              <a:lumOff val="80000"/>
            </a:schemeClr>
          </a:solidFill>
        </p:spPr>
        <p:txBody>
          <a:bodyPr>
            <a:normAutofit fontScale="92500" lnSpcReduction="20000"/>
          </a:bodyPr>
          <a:lstStyle/>
          <a:p>
            <a:pPr marL="0" indent="0">
              <a:buNone/>
            </a:pPr>
            <a:r>
              <a:rPr lang="es-CO" b="1" dirty="0" smtClean="0">
                <a:solidFill>
                  <a:srgbClr val="FF0000"/>
                </a:solidFill>
              </a:rPr>
              <a:t>103</a:t>
            </a:r>
            <a:r>
              <a:rPr lang="es-CO" dirty="0" smtClean="0"/>
              <a:t>. </a:t>
            </a:r>
            <a:r>
              <a:rPr lang="es-CO" dirty="0"/>
              <a:t>“</a:t>
            </a:r>
            <a:r>
              <a:rPr lang="es-CO" dirty="0">
                <a:latin typeface="Agency FB" pitchFamily="34" charset="0"/>
              </a:rPr>
              <a:t>Evitad toda cuestión que se relacione con la humanidad de Cristo que pueda ser mal interpretada. La verdad y la suposición tienen no pocas </a:t>
            </a:r>
            <a:r>
              <a:rPr lang="es-CO" dirty="0" smtClean="0">
                <a:latin typeface="Agency FB" pitchFamily="34" charset="0"/>
              </a:rPr>
              <a:t>similitudes</a:t>
            </a:r>
            <a:r>
              <a:rPr lang="es-CO" dirty="0" smtClean="0"/>
              <a:t>»!. </a:t>
            </a:r>
            <a:r>
              <a:rPr lang="es-CO" b="1" u="sng" dirty="0"/>
              <a:t>CBA, t. 5, pp. 1102, 1103) CBA T7A, Suplemento. Pág. 445 Apéndices A, B y C Apéndice B</a:t>
            </a:r>
            <a:r>
              <a:rPr lang="es-CO" dirty="0"/>
              <a:t>. “La Naturaleza de Cristo durante la encarnación. </a:t>
            </a:r>
          </a:p>
        </p:txBody>
      </p:sp>
      <p:sp>
        <p:nvSpPr>
          <p:cNvPr id="2" name="1 Rectángulo"/>
          <p:cNvSpPr/>
          <p:nvPr/>
        </p:nvSpPr>
        <p:spPr>
          <a:xfrm>
            <a:off x="0" y="3140968"/>
            <a:ext cx="6516216" cy="3477875"/>
          </a:xfrm>
          <a:prstGeom prst="rect">
            <a:avLst/>
          </a:prstGeom>
        </p:spPr>
        <p:txBody>
          <a:bodyPr wrap="square">
            <a:spAutoFit/>
          </a:bodyPr>
          <a:lstStyle/>
          <a:p>
            <a:r>
              <a:rPr lang="es-CO" sz="2800" b="1" dirty="0">
                <a:solidFill>
                  <a:srgbClr val="FF0000"/>
                </a:solidFill>
              </a:rPr>
              <a:t>104</a:t>
            </a:r>
            <a:r>
              <a:rPr lang="es-CO" sz="2400" dirty="0"/>
              <a:t>. “…</a:t>
            </a:r>
            <a:r>
              <a:rPr lang="es-CO" sz="2400" dirty="0">
                <a:latin typeface="Agency FB" pitchFamily="34" charset="0"/>
              </a:rPr>
              <a:t>Al tratar de la humanidad de Cristo, necesitáis ser sumamente cuidadosos en cada afirmación, para que vuestras palabras no sean interpretadas haciéndoles decir más de lo que dicen, y así perdáis u oscurezcáis la clara percepción de la humanidad de Cristo combinada con su divinidad. Su nacimiento fue un milagro de Dios</a:t>
            </a:r>
            <a:r>
              <a:rPr lang="es-CO" sz="2400" dirty="0"/>
              <a:t>» .</a:t>
            </a:r>
            <a:r>
              <a:rPr lang="es-CO" sz="2400" b="1" u="sng" dirty="0"/>
              <a:t>CBA, t. 5, pp. 1102, 1103) CBA T7A, Suplemento. Pág. 445 Apéndices A, B y C Apéndice B</a:t>
            </a:r>
            <a:r>
              <a:rPr lang="es-CO" sz="2400" dirty="0"/>
              <a:t>. “La Naturaleza de Cristo durante la encarnación.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284984"/>
            <a:ext cx="2448272" cy="3179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403292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b="1" dirty="0" smtClean="0">
                <a:solidFill>
                  <a:srgbClr val="FF0000"/>
                </a:solidFill>
              </a:rPr>
              <a:t>105</a:t>
            </a:r>
            <a:r>
              <a:rPr lang="es-CO" dirty="0" smtClean="0"/>
              <a:t>). </a:t>
            </a:r>
            <a:r>
              <a:rPr lang="es-CO" dirty="0"/>
              <a:t>“…</a:t>
            </a:r>
            <a:r>
              <a:rPr lang="es-CO" dirty="0">
                <a:latin typeface="Agency FB" pitchFamily="34" charset="0"/>
              </a:rPr>
              <a:t>Nunca dejéis, en forma alguna, la más leve impresión en las mentes humanas de que una mancha de corrupción o una inclinación hacia ella descansó sobre Cristo, o que en alguna manera se rindió a la </a:t>
            </a:r>
            <a:r>
              <a:rPr lang="es-CO" dirty="0" smtClean="0">
                <a:latin typeface="Agency FB" pitchFamily="34" charset="0"/>
              </a:rPr>
              <a:t>corrupción</a:t>
            </a:r>
            <a:r>
              <a:rPr lang="es-CO" dirty="0" smtClean="0"/>
              <a:t>». </a:t>
            </a:r>
            <a:r>
              <a:rPr lang="es-CO" b="1" u="sng" dirty="0"/>
              <a:t>CBA, t. 5, pp. 1102, 1103) CBA T7A, Suplemento. Pág. 445 Apéndices A, B y C Apéndice B.</a:t>
            </a:r>
            <a:r>
              <a:rPr lang="es-CO" dirty="0"/>
              <a:t> “La Naturaleza de Cristo durante la encarnación. </a:t>
            </a:r>
            <a:endParaRPr lang="es-CO" dirty="0" smtClean="0"/>
          </a:p>
          <a:p>
            <a:pPr marL="0" indent="0">
              <a:buNone/>
            </a:pPr>
            <a:endParaRPr lang="es-CO" dirty="0" smtClean="0"/>
          </a:p>
          <a:p>
            <a:pPr marL="0" indent="0">
              <a:buNone/>
            </a:pPr>
            <a:r>
              <a:rPr lang="es-CO" b="1" dirty="0" smtClean="0">
                <a:solidFill>
                  <a:srgbClr val="FF0000"/>
                </a:solidFill>
              </a:rPr>
              <a:t>106</a:t>
            </a:r>
            <a:r>
              <a:rPr lang="es-CO" dirty="0" smtClean="0"/>
              <a:t>). </a:t>
            </a:r>
            <a:r>
              <a:rPr lang="es-CO" dirty="0"/>
              <a:t>“…</a:t>
            </a:r>
            <a:r>
              <a:rPr lang="es-CO" dirty="0">
                <a:latin typeface="Agency FB" pitchFamily="34" charset="0"/>
              </a:rPr>
              <a:t>Fue tentado en todo como el hombre es tentado, y sin embargo él es llamado "el Santo ser". Que Cristo pudiera ser tentado en todo como nosotros y sin embargo fuera sin pecado, es un misterio que no ha sido explicado a los </a:t>
            </a:r>
            <a:r>
              <a:rPr lang="es-CO" dirty="0" smtClean="0">
                <a:latin typeface="Agency FB" pitchFamily="34" charset="0"/>
              </a:rPr>
              <a:t>mortales</a:t>
            </a:r>
            <a:r>
              <a:rPr lang="es-CO" dirty="0" smtClean="0"/>
              <a:t>». </a:t>
            </a:r>
            <a:r>
              <a:rPr lang="es-CO" b="1" u="sng" dirty="0"/>
              <a:t>CBA, t. 5, pp. 1102, 1103) CBA T7A, Suplemento. Pág. 445 Apéndices A, B y C Apéndice B.</a:t>
            </a:r>
            <a:r>
              <a:rPr lang="es-CO" dirty="0"/>
              <a:t> “La Naturaleza de Cristo durante la encarnación. </a:t>
            </a:r>
          </a:p>
          <a:p>
            <a:endParaRPr lang="es-CO" dirty="0"/>
          </a:p>
        </p:txBody>
      </p:sp>
    </p:spTree>
    <p:extLst>
      <p:ext uri="{BB962C8B-B14F-4D97-AF65-F5344CB8AC3E}">
        <p14:creationId xmlns:p14="http://schemas.microsoft.com/office/powerpoint/2010/main" val="403698796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b="1" dirty="0" smtClean="0">
                <a:solidFill>
                  <a:srgbClr val="FF0000"/>
                </a:solidFill>
              </a:rPr>
              <a:t>107</a:t>
            </a:r>
            <a:r>
              <a:rPr lang="es-CO" dirty="0" smtClean="0"/>
              <a:t>). </a:t>
            </a:r>
            <a:r>
              <a:rPr lang="es-CO" dirty="0"/>
              <a:t>“…</a:t>
            </a:r>
            <a:r>
              <a:rPr lang="es-CO" dirty="0">
                <a:latin typeface="Agency FB" pitchFamily="34" charset="0"/>
              </a:rPr>
              <a:t>La encarnación de Cristo siempre ha sido un misterio, y siempre seguirá siéndolo. Lo que se ha revelado es para nosotros y para nuestros hijos; pero que cada ser humano permanezca en guardia para que no haga a Cristo completamente humano, como uno de nosotros, porque esto no puede ser</a:t>
            </a:r>
            <a:r>
              <a:rPr lang="es-CO" dirty="0"/>
              <a:t>” </a:t>
            </a:r>
            <a:r>
              <a:rPr lang="es-CO" b="1" u="sng" dirty="0"/>
              <a:t>CBA, t. 5, pp. 1102, 1103) CBA T7A, Suplemento. Pág. 445 Apéndices A, B y C Apéndice B</a:t>
            </a:r>
            <a:r>
              <a:rPr lang="es-CO" dirty="0"/>
              <a:t>. “La Naturaleza de Cristo durante la encarnación. </a:t>
            </a:r>
          </a:p>
          <a:p>
            <a:pPr marL="0" indent="0">
              <a:buNone/>
            </a:pPr>
            <a:endParaRPr lang="es-CO" dirty="0" smtClean="0"/>
          </a:p>
          <a:p>
            <a:pPr marL="0" indent="0">
              <a:buNone/>
            </a:pPr>
            <a:r>
              <a:rPr lang="es-CO" b="1" dirty="0" smtClean="0">
                <a:solidFill>
                  <a:srgbClr val="FF0000"/>
                </a:solidFill>
              </a:rPr>
              <a:t>108</a:t>
            </a:r>
            <a:r>
              <a:rPr lang="es-CO" dirty="0" smtClean="0"/>
              <a:t>). </a:t>
            </a:r>
            <a:r>
              <a:rPr lang="es-CO" dirty="0"/>
              <a:t>Al finalizar el estudio </a:t>
            </a:r>
            <a:r>
              <a:rPr lang="es-CO" dirty="0" smtClean="0"/>
              <a:t>podemos </a:t>
            </a:r>
            <a:r>
              <a:rPr lang="es-CO" dirty="0"/>
              <a:t>concluir que Dios creo al hombre con una naturaleza humana perfecta, su perfección radicaba en que el hombre poseía santidad y justicia propia, lo cual perdió al pecar, </a:t>
            </a:r>
            <a:r>
              <a:rPr lang="es-CO" dirty="0">
                <a:solidFill>
                  <a:srgbClr val="0070C0"/>
                </a:solidFill>
              </a:rPr>
              <a:t>es decir todos somos constituidos pecadores no porque cometamos pecado sino porque el pecado es heredado en nuestra naturaleza humana, es una condición que se transmite de padres a hijos:</a:t>
            </a:r>
            <a:r>
              <a:rPr lang="es-CO" dirty="0"/>
              <a:t> </a:t>
            </a:r>
          </a:p>
          <a:p>
            <a:endParaRPr lang="es-CO" dirty="0"/>
          </a:p>
        </p:txBody>
      </p:sp>
    </p:spTree>
    <p:extLst>
      <p:ext uri="{BB962C8B-B14F-4D97-AF65-F5344CB8AC3E}">
        <p14:creationId xmlns:p14="http://schemas.microsoft.com/office/powerpoint/2010/main" val="10460254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836712"/>
            <a:ext cx="8229600" cy="5112568"/>
          </a:xfrm>
          <a:solidFill>
            <a:schemeClr val="accent2">
              <a:lumMod val="20000"/>
              <a:lumOff val="80000"/>
            </a:schemeClr>
          </a:solidFill>
        </p:spPr>
        <p:txBody>
          <a:bodyPr>
            <a:normAutofit/>
          </a:bodyPr>
          <a:lstStyle/>
          <a:p>
            <a:pPr marL="0" indent="0">
              <a:buNone/>
            </a:pPr>
            <a:r>
              <a:rPr lang="es-CO" b="1" dirty="0" smtClean="0">
                <a:solidFill>
                  <a:srgbClr val="FF0000"/>
                </a:solidFill>
              </a:rPr>
              <a:t>109</a:t>
            </a:r>
            <a:r>
              <a:rPr lang="es-CO" dirty="0" smtClean="0"/>
              <a:t>). </a:t>
            </a:r>
            <a:r>
              <a:rPr lang="es-CO" dirty="0"/>
              <a:t>“</a:t>
            </a:r>
            <a:r>
              <a:rPr lang="es-CO" b="1" dirty="0">
                <a:latin typeface="Agency FB" pitchFamily="34" charset="0"/>
              </a:rPr>
              <a:t>De esa manera Adán y Eva transmitieron a su posteridad la tendencia al pecado</a:t>
            </a:r>
            <a:r>
              <a:rPr lang="es-CO" dirty="0"/>
              <a:t>” El </a:t>
            </a:r>
            <a:r>
              <a:rPr lang="es-CO" b="1" u="sng" dirty="0"/>
              <a:t>CBA T6 pág. </a:t>
            </a:r>
            <a:r>
              <a:rPr lang="es-CO" b="1" u="sng" dirty="0" smtClean="0"/>
              <a:t>527</a:t>
            </a:r>
            <a:r>
              <a:rPr lang="es-CO" b="1" dirty="0" smtClean="0"/>
              <a:t>. </a:t>
            </a:r>
            <a:r>
              <a:rPr lang="es-CO" dirty="0">
                <a:solidFill>
                  <a:srgbClr val="0070C0"/>
                </a:solidFill>
              </a:rPr>
              <a:t>Nacemos infectados por la lepra del pecado a causa de esa naturaleza pecaminosa que heredamos, que se caracteriza por estar desprovista de santidad</a:t>
            </a:r>
            <a:r>
              <a:rPr lang="es-CO" dirty="0"/>
              <a:t>, pero Jesús poseía en su naturaleza humana </a:t>
            </a:r>
            <a:r>
              <a:rPr lang="es-CO" dirty="0" smtClean="0"/>
              <a:t>santidad y </a:t>
            </a:r>
            <a:r>
              <a:rPr lang="es-CO" dirty="0"/>
              <a:t>justicia como elemento estructural y funcional haciéndolo en el aspecto espiritual igual a Adán antes de la caída. </a:t>
            </a:r>
          </a:p>
        </p:txBody>
      </p:sp>
    </p:spTree>
    <p:extLst>
      <p:ext uri="{BB962C8B-B14F-4D97-AF65-F5344CB8AC3E}">
        <p14:creationId xmlns:p14="http://schemas.microsoft.com/office/powerpoint/2010/main" val="3319468828"/>
      </p:ext>
    </p:extLst>
  </p:cSld>
  <p:clrMapOvr>
    <a:masterClrMapping/>
  </p:clrMapOvr>
  <p:transition spd="slow">
    <p:cov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28592"/>
          </a:xfrm>
          <a:solidFill>
            <a:schemeClr val="accent2">
              <a:lumMod val="20000"/>
              <a:lumOff val="80000"/>
            </a:schemeClr>
          </a:solidFill>
        </p:spPr>
        <p:txBody>
          <a:bodyPr>
            <a:normAutofit/>
          </a:bodyPr>
          <a:lstStyle/>
          <a:p>
            <a:pPr marL="0" indent="0">
              <a:buNone/>
            </a:pPr>
            <a:r>
              <a:rPr lang="es-CO" b="1" dirty="0" smtClean="0">
                <a:solidFill>
                  <a:srgbClr val="FF0000"/>
                </a:solidFill>
              </a:rPr>
              <a:t>110</a:t>
            </a:r>
            <a:r>
              <a:rPr lang="es-CO" dirty="0" smtClean="0"/>
              <a:t>). </a:t>
            </a:r>
            <a:r>
              <a:rPr lang="es-CO" dirty="0"/>
              <a:t>Esta conclusión es absolutamente lógica y verdadera. Él no nació en la misma condición de nosotros, es el segundo Adán. Si hubiese nacido exactamente como nosotros, heredando el pecado o separado de Dios, entonces no podría ser nuestro Salvador. </a:t>
            </a:r>
          </a:p>
          <a:p>
            <a:endParaRPr lang="es-CO" dirty="0" smtClean="0"/>
          </a:p>
          <a:p>
            <a:pPr marL="0" indent="0">
              <a:buNone/>
            </a:pPr>
            <a:r>
              <a:rPr lang="es-CO" b="1" dirty="0" smtClean="0">
                <a:solidFill>
                  <a:srgbClr val="FF0000"/>
                </a:solidFill>
              </a:rPr>
              <a:t>111</a:t>
            </a:r>
            <a:r>
              <a:rPr lang="es-CO" dirty="0" smtClean="0"/>
              <a:t>). Inmaculado: </a:t>
            </a:r>
            <a:r>
              <a:rPr lang="es-CO" dirty="0"/>
              <a:t>Que no tiene mancha ni defecto. Palabra latina compuesta de (in = Sin) + (Mácula = Mancha) no manchado. </a:t>
            </a:r>
            <a:endParaRPr lang="es-CO" dirty="0" smtClean="0"/>
          </a:p>
          <a:p>
            <a:pPr marL="0" indent="0">
              <a:buNone/>
            </a:pPr>
            <a:endParaRPr lang="es-CO" dirty="0" smtClean="0"/>
          </a:p>
        </p:txBody>
      </p:sp>
    </p:spTree>
    <p:extLst>
      <p:ext uri="{BB962C8B-B14F-4D97-AF65-F5344CB8AC3E}">
        <p14:creationId xmlns:p14="http://schemas.microsoft.com/office/powerpoint/2010/main" val="36506473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lstStyle/>
          <a:p>
            <a:r>
              <a:rPr lang="es-CO" b="1" i="1" dirty="0" smtClean="0"/>
              <a:t>Conclusión:</a:t>
            </a:r>
            <a:endParaRPr lang="es-CO" b="1" i="1" dirty="0"/>
          </a:p>
        </p:txBody>
      </p:sp>
      <p:sp>
        <p:nvSpPr>
          <p:cNvPr id="3" name="2 Marcador de contenido"/>
          <p:cNvSpPr>
            <a:spLocks noGrp="1"/>
          </p:cNvSpPr>
          <p:nvPr>
            <p:ph idx="1"/>
          </p:nvPr>
        </p:nvSpPr>
        <p:spPr>
          <a:xfrm>
            <a:off x="457200" y="1600200"/>
            <a:ext cx="8229600" cy="4997152"/>
          </a:xfrm>
        </p:spPr>
        <p:txBody>
          <a:bodyPr>
            <a:normAutofit fontScale="92500" lnSpcReduction="20000"/>
          </a:bodyPr>
          <a:lstStyle/>
          <a:p>
            <a:pPr marL="0" indent="0" algn="ctr">
              <a:buNone/>
            </a:pPr>
            <a:r>
              <a:rPr lang="es-CO" b="1" u="sng" dirty="0" smtClean="0"/>
              <a:t>Con que propósito mostró Dios </a:t>
            </a:r>
            <a:r>
              <a:rPr lang="es-CO" b="1" u="sng" dirty="0"/>
              <a:t>e</a:t>
            </a:r>
            <a:r>
              <a:rPr lang="es-CO" b="1" u="sng" dirty="0" smtClean="0"/>
              <a:t>ste misterio</a:t>
            </a:r>
            <a:r>
              <a:rPr lang="es-CO" dirty="0" smtClean="0"/>
              <a:t>:</a:t>
            </a:r>
          </a:p>
          <a:p>
            <a:pPr marL="0" indent="0" algn="ctr">
              <a:buNone/>
            </a:pPr>
            <a:r>
              <a:rPr lang="es-CO" dirty="0" smtClean="0">
                <a:solidFill>
                  <a:srgbClr val="FF0000"/>
                </a:solidFill>
              </a:rPr>
              <a:t>Efesios </a:t>
            </a:r>
            <a:r>
              <a:rPr lang="es-CO" dirty="0">
                <a:solidFill>
                  <a:srgbClr val="FF0000"/>
                </a:solidFill>
              </a:rPr>
              <a:t>2:8-10</a:t>
            </a:r>
            <a:r>
              <a:rPr lang="es-CO" dirty="0"/>
              <a:t>. «porque por gracia sois salvos por medio de la fe; y esto no de vosotros, pues es don de Dios. 9 No por obras, para que nadie se gloríe, 10 pues somos </a:t>
            </a:r>
            <a:r>
              <a:rPr lang="es-CO" b="1" u="sng" dirty="0"/>
              <a:t>hechura suya</a:t>
            </a:r>
            <a:r>
              <a:rPr lang="es-CO" dirty="0"/>
              <a:t>, </a:t>
            </a:r>
            <a:r>
              <a:rPr lang="es-CO" b="1" u="sng" dirty="0"/>
              <a:t>creados en Cristo Jesús</a:t>
            </a:r>
            <a:r>
              <a:rPr lang="es-CO" dirty="0"/>
              <a:t> para buenas obras, las cuales Dios preparó de antemano para que anduviéramos en ellas». </a:t>
            </a:r>
          </a:p>
          <a:p>
            <a:pPr marL="0" indent="0" algn="ctr">
              <a:buNone/>
            </a:pPr>
            <a:endParaRPr lang="es-CO" dirty="0" smtClean="0"/>
          </a:p>
          <a:p>
            <a:pPr marL="0" indent="0" algn="ctr">
              <a:buNone/>
            </a:pPr>
            <a:r>
              <a:rPr lang="es-CO" dirty="0" smtClean="0"/>
              <a:t>Esta </a:t>
            </a:r>
            <a:r>
              <a:rPr lang="es-CO" dirty="0"/>
              <a:t>es la obra que Cristo está realzando </a:t>
            </a:r>
            <a:r>
              <a:rPr lang="es-CO" dirty="0" smtClean="0"/>
              <a:t>en cada uno de </a:t>
            </a:r>
            <a:r>
              <a:rPr lang="es-CO" dirty="0"/>
              <a:t>nosotros, </a:t>
            </a:r>
            <a:r>
              <a:rPr lang="es-CO" b="1" u="sng" dirty="0"/>
              <a:t>Crearnos de nuevo</a:t>
            </a:r>
            <a:r>
              <a:rPr lang="es-CO" dirty="0"/>
              <a:t>, para que lleguemos a ser semejantes a </a:t>
            </a:r>
            <a:r>
              <a:rPr lang="es-CO" dirty="0" smtClean="0"/>
              <a:t>Cristo, sin </a:t>
            </a:r>
            <a:r>
              <a:rPr lang="es-CO" dirty="0"/>
              <a:t>pecado, y por ende, semejantes a </a:t>
            </a:r>
            <a:r>
              <a:rPr lang="es-CO" dirty="0" smtClean="0"/>
              <a:t>Adán, antes de pecar.</a:t>
            </a:r>
          </a:p>
          <a:p>
            <a:endParaRPr lang="es-CO" dirty="0"/>
          </a:p>
        </p:txBody>
      </p:sp>
    </p:spTree>
    <p:extLst>
      <p:ext uri="{BB962C8B-B14F-4D97-AF65-F5344CB8AC3E}">
        <p14:creationId xmlns:p14="http://schemas.microsoft.com/office/powerpoint/2010/main" val="38858302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latin typeface="Agency FB" pitchFamily="34" charset="0"/>
              </a:rPr>
              <a:t>¿Cómo se logra esto?</a:t>
            </a:r>
          </a:p>
        </p:txBody>
      </p:sp>
      <p:sp>
        <p:nvSpPr>
          <p:cNvPr id="3" name="2 Marcador de contenido"/>
          <p:cNvSpPr>
            <a:spLocks noGrp="1"/>
          </p:cNvSpPr>
          <p:nvPr>
            <p:ph idx="1"/>
          </p:nvPr>
        </p:nvSpPr>
        <p:spPr>
          <a:xfrm>
            <a:off x="457200" y="1600200"/>
            <a:ext cx="8229600" cy="506916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b="1" dirty="0" smtClean="0">
                <a:solidFill>
                  <a:srgbClr val="FF0000"/>
                </a:solidFill>
              </a:rPr>
              <a:t>Mat.11:28-30</a:t>
            </a:r>
            <a:r>
              <a:rPr lang="es-CO" dirty="0" smtClean="0"/>
              <a:t>. «</a:t>
            </a:r>
            <a:r>
              <a:rPr lang="es-CO" dirty="0" smtClean="0">
                <a:latin typeface="Agency FB" pitchFamily="34" charset="0"/>
              </a:rPr>
              <a:t>Venid </a:t>
            </a:r>
            <a:r>
              <a:rPr lang="es-CO" dirty="0">
                <a:latin typeface="Agency FB" pitchFamily="34" charset="0"/>
              </a:rPr>
              <a:t>a mí todos los que estáis trabajados y cargados, y yo os haré </a:t>
            </a:r>
            <a:r>
              <a:rPr lang="es-CO" dirty="0" smtClean="0">
                <a:latin typeface="Agency FB" pitchFamily="34" charset="0"/>
              </a:rPr>
              <a:t>descansar. 29 </a:t>
            </a:r>
            <a:r>
              <a:rPr lang="es-CO" dirty="0">
                <a:latin typeface="Agency FB" pitchFamily="34" charset="0"/>
              </a:rPr>
              <a:t>Llevad mi yugo sobre vosotros y aprended de mí, que soy manso y humilde de corazón, y hallaréis descanso para vuestras almas</a:t>
            </a:r>
            <a:r>
              <a:rPr lang="es-CO" dirty="0" smtClean="0">
                <a:latin typeface="Agency FB" pitchFamily="34" charset="0"/>
              </a:rPr>
              <a:t>, </a:t>
            </a:r>
            <a:r>
              <a:rPr lang="es-CO" dirty="0">
                <a:latin typeface="Agency FB" pitchFamily="34" charset="0"/>
              </a:rPr>
              <a:t>30 porque mi yugo es fácil y ligera mi </a:t>
            </a:r>
            <a:r>
              <a:rPr lang="es-CO" dirty="0" smtClean="0">
                <a:latin typeface="Agency FB" pitchFamily="34" charset="0"/>
              </a:rPr>
              <a:t>carga</a:t>
            </a:r>
            <a:r>
              <a:rPr lang="es-CO" dirty="0" smtClean="0"/>
              <a:t>».</a:t>
            </a:r>
          </a:p>
          <a:p>
            <a:pPr marL="0" indent="0">
              <a:buNone/>
            </a:pPr>
            <a:r>
              <a:rPr lang="es-CO" dirty="0" smtClean="0"/>
              <a:t>(</a:t>
            </a:r>
            <a:r>
              <a:rPr lang="es-CO" b="1" dirty="0" smtClean="0">
                <a:solidFill>
                  <a:srgbClr val="FF0000"/>
                </a:solidFill>
              </a:rPr>
              <a:t>1</a:t>
            </a:r>
            <a:r>
              <a:rPr lang="es-CO" dirty="0" smtClean="0"/>
              <a:t>), Acudiendo a Cristo con nuestra carga de pecado, y depositarla sobre Él (</a:t>
            </a:r>
            <a:r>
              <a:rPr lang="es-CO" b="1" dirty="0" smtClean="0">
                <a:solidFill>
                  <a:srgbClr val="FF0000"/>
                </a:solidFill>
              </a:rPr>
              <a:t>2</a:t>
            </a:r>
            <a:r>
              <a:rPr lang="es-CO" dirty="0" smtClean="0"/>
              <a:t>), Permanecer a su lado para aprender de Él a confiar y obedecer e Dios.</a:t>
            </a:r>
          </a:p>
          <a:p>
            <a:pPr marL="0" indent="0">
              <a:buNone/>
            </a:pPr>
            <a:endParaRPr lang="es-CO" dirty="0" smtClean="0"/>
          </a:p>
          <a:p>
            <a:pPr marL="0" indent="0">
              <a:buNone/>
            </a:pPr>
            <a:r>
              <a:rPr lang="es-CO" b="1" dirty="0" smtClean="0">
                <a:solidFill>
                  <a:srgbClr val="FF0000"/>
                </a:solidFill>
              </a:rPr>
              <a:t>Heb.12:2.</a:t>
            </a:r>
            <a:r>
              <a:rPr lang="es-CO" dirty="0" smtClean="0"/>
              <a:t> </a:t>
            </a:r>
            <a:r>
              <a:rPr lang="es-CO" dirty="0">
                <a:latin typeface="Agency FB" pitchFamily="34" charset="0"/>
              </a:rPr>
              <a:t>puestos los ojos en Jesús, el autor y consumador de la fe, el cual por el gozo puesto delante de él sufrió la cruz, menospreciando el oprobio</a:t>
            </a:r>
            <a:r>
              <a:rPr lang="es-CO" dirty="0" smtClean="0">
                <a:latin typeface="Agency FB" pitchFamily="34" charset="0"/>
              </a:rPr>
              <a:t>, </a:t>
            </a:r>
            <a:r>
              <a:rPr lang="es-CO" dirty="0">
                <a:latin typeface="Agency FB" pitchFamily="34" charset="0"/>
              </a:rPr>
              <a:t>y se sentó a la diestra del trono de Dios</a:t>
            </a:r>
            <a:r>
              <a:rPr lang="es-CO" dirty="0" smtClean="0"/>
              <a:t>.</a:t>
            </a:r>
          </a:p>
          <a:p>
            <a:pPr marL="0" indent="0">
              <a:buNone/>
            </a:pPr>
            <a:r>
              <a:rPr lang="es-CO" dirty="0" smtClean="0"/>
              <a:t>Permanecer siempre con la vista puesta en Jesús solamente, y en nadie más.</a:t>
            </a:r>
          </a:p>
          <a:p>
            <a:endParaRPr lang="es-CO" dirty="0"/>
          </a:p>
          <a:p>
            <a:endParaRPr lang="es-CO" dirty="0"/>
          </a:p>
        </p:txBody>
      </p:sp>
    </p:spTree>
    <p:extLst>
      <p:ext uri="{BB962C8B-B14F-4D97-AF65-F5344CB8AC3E}">
        <p14:creationId xmlns:p14="http://schemas.microsoft.com/office/powerpoint/2010/main" val="100523838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2">
              <a:lumMod val="20000"/>
              <a:lumOff val="80000"/>
            </a:schemeClr>
          </a:solidFill>
        </p:spPr>
        <p:txBody>
          <a:bodyPr>
            <a:normAutofit fontScale="92500" lnSpcReduction="20000"/>
          </a:bodyPr>
          <a:lstStyle/>
          <a:p>
            <a:pPr marL="0" indent="0">
              <a:buNone/>
            </a:pPr>
            <a:r>
              <a:rPr lang="nl-NL" sz="2800" b="1" dirty="0">
                <a:solidFill>
                  <a:srgbClr val="FF0000"/>
                </a:solidFill>
              </a:rPr>
              <a:t>Juan 15: </a:t>
            </a:r>
            <a:r>
              <a:rPr lang="nl-NL" sz="2800" b="1" dirty="0" smtClean="0">
                <a:solidFill>
                  <a:srgbClr val="FF0000"/>
                </a:solidFill>
              </a:rPr>
              <a:t>4,5</a:t>
            </a:r>
            <a:r>
              <a:rPr lang="nl-NL" sz="2800" dirty="0" smtClean="0"/>
              <a:t>.</a:t>
            </a:r>
            <a:r>
              <a:rPr lang="es-CO" sz="2800" dirty="0"/>
              <a:t> </a:t>
            </a:r>
            <a:r>
              <a:rPr lang="es-CO" sz="2800" dirty="0" smtClean="0"/>
              <a:t>«</a:t>
            </a:r>
            <a:r>
              <a:rPr lang="es-CO" sz="2800" dirty="0" smtClean="0">
                <a:latin typeface="Agency FB" pitchFamily="34" charset="0"/>
              </a:rPr>
              <a:t>Permaneced </a:t>
            </a:r>
            <a:r>
              <a:rPr lang="es-CO" sz="2800" dirty="0">
                <a:latin typeface="Agency FB" pitchFamily="34" charset="0"/>
              </a:rPr>
              <a:t>en mí, y yo en vosotros. Como el pámpano no puede llevar fruto por sí mismo, si no permanece en la vid, así tampoco vosotros, si no permanecéis en mí. </a:t>
            </a:r>
            <a:r>
              <a:rPr lang="es-CO" sz="2800" dirty="0" smtClean="0">
                <a:latin typeface="Agency FB" pitchFamily="34" charset="0"/>
              </a:rPr>
              <a:t> </a:t>
            </a:r>
            <a:r>
              <a:rPr lang="es-CO" sz="2800" dirty="0">
                <a:latin typeface="Agency FB" pitchFamily="34" charset="0"/>
              </a:rPr>
              <a:t>5 "Yo soy la vid, vosotros los pámpanos; el que permanece en mí y yo en él, este lleva mucho fruto, porque separados de mí nada podéis </a:t>
            </a:r>
            <a:r>
              <a:rPr lang="es-CO" sz="2800" dirty="0" smtClean="0">
                <a:latin typeface="Agency FB" pitchFamily="34" charset="0"/>
              </a:rPr>
              <a:t>hacer</a:t>
            </a:r>
            <a:r>
              <a:rPr lang="es-CO" sz="2800" dirty="0" smtClean="0"/>
              <a:t>».</a:t>
            </a:r>
          </a:p>
          <a:p>
            <a:pPr marL="0" indent="0">
              <a:buNone/>
            </a:pPr>
            <a:r>
              <a:rPr lang="es-CO" sz="2800" dirty="0"/>
              <a:t> </a:t>
            </a:r>
            <a:endParaRPr lang="es-CO" sz="2800" dirty="0" smtClean="0"/>
          </a:p>
          <a:p>
            <a:pPr marL="0" indent="0">
              <a:buNone/>
            </a:pPr>
            <a:r>
              <a:rPr lang="es-CO" sz="2800" dirty="0" smtClean="0"/>
              <a:t>Permanecer </a:t>
            </a:r>
            <a:r>
              <a:rPr lang="es-CO" sz="2800" dirty="0"/>
              <a:t>continuamente en conexión viviente con Cristo es esencial para el crecimiento y para dar frutos.  No es suficiente prestar una atención esporádica a la religión.  </a:t>
            </a:r>
            <a:r>
              <a:rPr lang="es-CO" sz="2800" u="sng" dirty="0"/>
              <a:t>El crecimiento espiritual no se promueve mediante el fervor religioso, entusiasta y transitorio de un día, seguido por una profunda depresión ocasionada por el descuido al día siguiente</a:t>
            </a:r>
            <a:r>
              <a:rPr lang="es-CO" sz="2800" dirty="0"/>
              <a:t>.  </a:t>
            </a:r>
            <a:r>
              <a:rPr lang="es-CO" sz="2800" b="1" dirty="0">
                <a:solidFill>
                  <a:srgbClr val="0070C0"/>
                </a:solidFill>
              </a:rPr>
              <a:t>Permanecer en Cristo significa que el alma diariamente debe estar en constante comunión con Jesucristo y debe vivir la vida de Cristo (</a:t>
            </a:r>
            <a:r>
              <a:rPr lang="es-CO" sz="2800" b="1" dirty="0" smtClean="0">
                <a:solidFill>
                  <a:srgbClr val="0070C0"/>
                </a:solidFill>
              </a:rPr>
              <a:t>Gal.2:20</a:t>
            </a:r>
            <a:r>
              <a:rPr lang="es-CO" sz="2800" b="1" dirty="0">
                <a:solidFill>
                  <a:srgbClr val="0070C0"/>
                </a:solidFill>
              </a:rPr>
              <a:t>).  </a:t>
            </a:r>
            <a:r>
              <a:rPr lang="es-CO" sz="2800" dirty="0"/>
              <a:t>No es posible que una rama dependa de otra para su vitalidad; cada una debe mantener su relación personal con la vid.  Cada miembro debe dar sus propios frutos. </a:t>
            </a:r>
            <a:endParaRPr lang="nl-NL" dirty="0" smtClean="0"/>
          </a:p>
        </p:txBody>
      </p:sp>
    </p:spTree>
    <p:extLst>
      <p:ext uri="{BB962C8B-B14F-4D97-AF65-F5344CB8AC3E}">
        <p14:creationId xmlns:p14="http://schemas.microsoft.com/office/powerpoint/2010/main" val="189514375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92500" lnSpcReduction="20000"/>
          </a:bodyPr>
          <a:lstStyle/>
          <a:p>
            <a:pPr marL="0" indent="0">
              <a:buNone/>
            </a:pPr>
            <a:r>
              <a:rPr lang="nl-NL" sz="2800" b="1" dirty="0" smtClean="0">
                <a:solidFill>
                  <a:srgbClr val="FF0000"/>
                </a:solidFill>
              </a:rPr>
              <a:t>Hech.1:8</a:t>
            </a:r>
            <a:r>
              <a:rPr lang="nl-NL" sz="2800" dirty="0" smtClean="0"/>
              <a:t>.</a:t>
            </a:r>
            <a:r>
              <a:rPr lang="es-CO" sz="2800" dirty="0"/>
              <a:t> </a:t>
            </a:r>
            <a:r>
              <a:rPr lang="es-CO" sz="2800" dirty="0" smtClean="0"/>
              <a:t>«</a:t>
            </a:r>
            <a:r>
              <a:rPr lang="es-CO" sz="2800" u="sng" dirty="0" smtClean="0">
                <a:latin typeface="Agency FB" pitchFamily="34" charset="0"/>
              </a:rPr>
              <a:t>pero </a:t>
            </a:r>
            <a:r>
              <a:rPr lang="es-CO" sz="2800" u="sng" dirty="0">
                <a:latin typeface="Agency FB" pitchFamily="34" charset="0"/>
              </a:rPr>
              <a:t>recibiréis poder cuando haya venido sobre vosotros el Espíritu Santo</a:t>
            </a:r>
            <a:r>
              <a:rPr lang="es-CO" sz="2800" dirty="0" smtClean="0">
                <a:latin typeface="Agency FB" pitchFamily="34" charset="0"/>
              </a:rPr>
              <a:t>,..».</a:t>
            </a:r>
          </a:p>
          <a:p>
            <a:pPr marL="0" indent="0">
              <a:buNone/>
            </a:pPr>
            <a:r>
              <a:rPr lang="es-CO" sz="2800" dirty="0" smtClean="0"/>
              <a:t>La Escritura se </a:t>
            </a:r>
            <a:r>
              <a:rPr lang="es-CO" sz="2800" dirty="0"/>
              <a:t>refiere al poder </a:t>
            </a:r>
            <a:r>
              <a:rPr lang="es-CO" sz="2800" dirty="0" smtClean="0"/>
              <a:t>«interior» y sobrenatural </a:t>
            </a:r>
            <a:r>
              <a:rPr lang="es-CO" sz="2800" dirty="0"/>
              <a:t>que reciben únicamente aquellos sobre quienes desciende el Espíritu </a:t>
            </a:r>
            <a:r>
              <a:rPr lang="es-CO" sz="2800" dirty="0" smtClean="0"/>
              <a:t>Santo. Y por su puesto que, Dios desea que el «</a:t>
            </a:r>
            <a:r>
              <a:rPr lang="es-CO" sz="2800" dirty="0" smtClean="0">
                <a:latin typeface="Agency FB" pitchFamily="34" charset="0"/>
              </a:rPr>
              <a:t>poder del Espíritu Santo</a:t>
            </a:r>
            <a:r>
              <a:rPr lang="es-CO" sz="2800" dirty="0" smtClean="0"/>
              <a:t>», descienda sobre cada uno de los seres humanos. Pero lamentablemente, no todos lo quieren recibir, ya que no todos los hombres acuden a Cristo.  </a:t>
            </a:r>
            <a:endParaRPr lang="nl-NL" sz="2800" dirty="0" smtClean="0"/>
          </a:p>
          <a:p>
            <a:pPr marL="0" indent="0">
              <a:buNone/>
            </a:pPr>
            <a:endParaRPr lang="nl-NL" sz="2800" b="1" dirty="0" smtClean="0">
              <a:solidFill>
                <a:srgbClr val="FF0000"/>
              </a:solidFill>
            </a:endParaRPr>
          </a:p>
          <a:p>
            <a:pPr marL="0" indent="0">
              <a:buNone/>
            </a:pPr>
            <a:r>
              <a:rPr lang="nl-NL" sz="2800" b="1" dirty="0" smtClean="0">
                <a:solidFill>
                  <a:srgbClr val="FF0000"/>
                </a:solidFill>
              </a:rPr>
              <a:t>Eze.36:27</a:t>
            </a:r>
            <a:r>
              <a:rPr lang="nl-NL" sz="2800" dirty="0" smtClean="0"/>
              <a:t>.</a:t>
            </a:r>
            <a:r>
              <a:rPr lang="es-CO" sz="2800" dirty="0"/>
              <a:t> </a:t>
            </a:r>
            <a:r>
              <a:rPr lang="es-CO" sz="2800" dirty="0" smtClean="0"/>
              <a:t>«</a:t>
            </a:r>
            <a:r>
              <a:rPr lang="es-CO" sz="2800" dirty="0" smtClean="0">
                <a:latin typeface="Agency FB" pitchFamily="34" charset="0"/>
              </a:rPr>
              <a:t>Y </a:t>
            </a:r>
            <a:r>
              <a:rPr lang="es-CO" sz="2800" dirty="0">
                <a:latin typeface="Agency FB" pitchFamily="34" charset="0"/>
              </a:rPr>
              <a:t>pondré </a:t>
            </a:r>
            <a:r>
              <a:rPr lang="es-CO" sz="2800" u="sng" dirty="0">
                <a:latin typeface="Agency FB" pitchFamily="34" charset="0"/>
              </a:rPr>
              <a:t>dentro de vosotros</a:t>
            </a:r>
            <a:r>
              <a:rPr lang="es-CO" sz="2800" dirty="0">
                <a:latin typeface="Agency FB" pitchFamily="34" charset="0"/>
              </a:rPr>
              <a:t> mi Espíritu, y haré que andéis en mis mandamientos, y guardéis mis decretos y los pongáis por </a:t>
            </a:r>
            <a:r>
              <a:rPr lang="es-CO" sz="2800" dirty="0" smtClean="0">
                <a:latin typeface="Agency FB" pitchFamily="34" charset="0"/>
              </a:rPr>
              <a:t>obra</a:t>
            </a:r>
            <a:r>
              <a:rPr lang="es-CO" sz="2800" dirty="0" smtClean="0"/>
              <a:t>».</a:t>
            </a:r>
          </a:p>
          <a:p>
            <a:pPr marL="0" indent="0">
              <a:buNone/>
            </a:pPr>
            <a:r>
              <a:rPr lang="es-CO" sz="2800" dirty="0"/>
              <a:t>Sólo quienes tengan un corazón renovado por la gracia divina podrán guardar la ley de Dios, porque “</a:t>
            </a:r>
            <a:r>
              <a:rPr lang="es-CO" sz="2800" dirty="0">
                <a:latin typeface="Agency FB" pitchFamily="34" charset="0"/>
              </a:rPr>
              <a:t>la mente carnal... no se sujeta a la ley de Dios, ni tampoco puede</a:t>
            </a:r>
            <a:r>
              <a:rPr lang="es-CO" sz="2800" dirty="0"/>
              <a:t>” (</a:t>
            </a:r>
            <a:r>
              <a:rPr lang="es-CO" sz="2800" dirty="0" smtClean="0"/>
              <a:t>Rom.8:7</a:t>
            </a:r>
            <a:r>
              <a:rPr lang="es-CO" sz="2800" dirty="0"/>
              <a:t>). La promesa de un poder que, por medio del Espíritu Santo, capacitaría al hombre para obedecer a Dios fue una parte esencial del pacto eterno de Dios con el hombre. </a:t>
            </a:r>
            <a:endParaRPr lang="nl-NL" sz="2800" dirty="0" smtClean="0"/>
          </a:p>
        </p:txBody>
      </p:sp>
    </p:spTree>
    <p:extLst>
      <p:ext uri="{BB962C8B-B14F-4D97-AF65-F5344CB8AC3E}">
        <p14:creationId xmlns:p14="http://schemas.microsoft.com/office/powerpoint/2010/main" val="26936248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408712"/>
          </a:xfrm>
        </p:spPr>
        <p:txBody>
          <a:bodyPr>
            <a:normAutofit fontScale="77500" lnSpcReduction="20000"/>
          </a:bodyPr>
          <a:lstStyle/>
          <a:p>
            <a:pPr marL="0" indent="0">
              <a:buNone/>
            </a:pPr>
            <a:r>
              <a:rPr lang="es-CO" b="1" dirty="0">
                <a:solidFill>
                  <a:srgbClr val="FF0000"/>
                </a:solidFill>
              </a:rPr>
              <a:t>Lev.11:44</a:t>
            </a:r>
            <a:r>
              <a:rPr lang="es-CO" dirty="0"/>
              <a:t>. </a:t>
            </a:r>
            <a:r>
              <a:rPr lang="es-CO" dirty="0" smtClean="0"/>
              <a:t>«</a:t>
            </a:r>
            <a:r>
              <a:rPr lang="es-CO" sz="2800" dirty="0" smtClean="0">
                <a:latin typeface="Agency FB" pitchFamily="34" charset="0"/>
              </a:rPr>
              <a:t>Pues </a:t>
            </a:r>
            <a:r>
              <a:rPr lang="es-CO" sz="2800" dirty="0">
                <a:latin typeface="Agency FB" pitchFamily="34" charset="0"/>
              </a:rPr>
              <a:t>que yo soy Jehová vuestro Dios, vosotros por tanto os </a:t>
            </a:r>
            <a:r>
              <a:rPr lang="es-CO" sz="2800" u="sng" dirty="0">
                <a:latin typeface="Agency FB" pitchFamily="34" charset="0"/>
              </a:rPr>
              <a:t>santificaréis, y seréis santos, porque yo soy santo</a:t>
            </a:r>
            <a:r>
              <a:rPr lang="es-CO" sz="2800" dirty="0">
                <a:latin typeface="Agency FB" pitchFamily="34" charset="0"/>
              </a:rPr>
              <a:t>: así que no os contaminéis con ningún animal que se arrastra sobre la </a:t>
            </a:r>
            <a:r>
              <a:rPr lang="es-CO" sz="2800" dirty="0" smtClean="0">
                <a:latin typeface="Agency FB" pitchFamily="34" charset="0"/>
              </a:rPr>
              <a:t>tierra</a:t>
            </a:r>
            <a:r>
              <a:rPr lang="es-CO" dirty="0" smtClean="0"/>
              <a:t>».</a:t>
            </a:r>
          </a:p>
          <a:p>
            <a:pPr marL="0" indent="0">
              <a:buNone/>
            </a:pPr>
            <a:r>
              <a:rPr lang="es-CO" dirty="0"/>
              <a:t> </a:t>
            </a:r>
            <a:endParaRPr lang="es-CO" dirty="0" smtClean="0"/>
          </a:p>
          <a:p>
            <a:pPr marL="0" indent="0">
              <a:buNone/>
            </a:pPr>
            <a:r>
              <a:rPr lang="es-CO" dirty="0" smtClean="0"/>
              <a:t>Es </a:t>
            </a:r>
            <a:r>
              <a:rPr lang="es-CO" dirty="0"/>
              <a:t>indudable que existe una estrecha relación entre la santidad y los hábitos alimentarios.  La santidad comprende la obediencia a las leyes divinas relacionadas con el cuerpo físico</a:t>
            </a:r>
            <a:r>
              <a:rPr lang="es-CO" dirty="0" smtClean="0"/>
              <a:t>. </a:t>
            </a:r>
          </a:p>
          <a:p>
            <a:pPr marL="0" indent="0">
              <a:buNone/>
            </a:pPr>
            <a:r>
              <a:rPr lang="es-CO" dirty="0" smtClean="0"/>
              <a:t>La presencia del Espíritu Santo en nuestra vida, nos induce a ser «santos, como Dios es santo», y de esta forma somos  reformadores hasta en los alimentos, y llevados a la alimentación original. Ver </a:t>
            </a:r>
            <a:r>
              <a:rPr lang="es-CO" b="1" dirty="0" smtClean="0">
                <a:solidFill>
                  <a:srgbClr val="FF0000"/>
                </a:solidFill>
              </a:rPr>
              <a:t>Gén.2:15,16.</a:t>
            </a:r>
          </a:p>
          <a:p>
            <a:pPr marL="0" indent="0">
              <a:buNone/>
            </a:pPr>
            <a:r>
              <a:rPr lang="es-CO" b="1" dirty="0" smtClean="0">
                <a:solidFill>
                  <a:srgbClr val="FF0000"/>
                </a:solidFill>
              </a:rPr>
              <a:t>Juan </a:t>
            </a:r>
            <a:r>
              <a:rPr lang="es-CO" b="1" dirty="0">
                <a:solidFill>
                  <a:srgbClr val="FF0000"/>
                </a:solidFill>
              </a:rPr>
              <a:t>17: </a:t>
            </a:r>
            <a:r>
              <a:rPr lang="es-CO" b="1" dirty="0" smtClean="0">
                <a:solidFill>
                  <a:srgbClr val="FF0000"/>
                </a:solidFill>
              </a:rPr>
              <a:t>17. «</a:t>
            </a:r>
            <a:r>
              <a:rPr lang="es-CO" dirty="0" smtClean="0">
                <a:latin typeface="Agency FB" pitchFamily="34" charset="0"/>
              </a:rPr>
              <a:t>Santifícalos </a:t>
            </a:r>
            <a:r>
              <a:rPr lang="es-CO" dirty="0">
                <a:latin typeface="Agency FB" pitchFamily="34" charset="0"/>
              </a:rPr>
              <a:t>en </a:t>
            </a:r>
            <a:r>
              <a:rPr lang="es-CO" dirty="0" smtClean="0">
                <a:latin typeface="Agency FB" pitchFamily="34" charset="0"/>
              </a:rPr>
              <a:t>la </a:t>
            </a:r>
            <a:r>
              <a:rPr lang="es-CO" dirty="0">
                <a:latin typeface="Agency FB" pitchFamily="34" charset="0"/>
              </a:rPr>
              <a:t>verdad; tu palabra es </a:t>
            </a:r>
            <a:r>
              <a:rPr lang="es-CO" dirty="0" smtClean="0">
                <a:latin typeface="Agency FB" pitchFamily="34" charset="0"/>
              </a:rPr>
              <a:t>verdad</a:t>
            </a:r>
            <a:r>
              <a:rPr lang="es-CO" dirty="0" smtClean="0"/>
              <a:t>»</a:t>
            </a:r>
          </a:p>
          <a:p>
            <a:pPr marL="0" indent="0">
              <a:buNone/>
            </a:pPr>
            <a:r>
              <a:rPr lang="es-CO" dirty="0"/>
              <a:t>La santidad es uno de los atributos de </a:t>
            </a:r>
            <a:r>
              <a:rPr lang="es-CO" dirty="0" smtClean="0"/>
              <a:t>Dios. </a:t>
            </a:r>
            <a:r>
              <a:rPr lang="es-CO" dirty="0">
                <a:solidFill>
                  <a:srgbClr val="0070C0"/>
                </a:solidFill>
              </a:rPr>
              <a:t>Por lo tanto, ser hecho santo es llegar a ser semejante a Dios</a:t>
            </a:r>
            <a:r>
              <a:rPr lang="es-CO" dirty="0"/>
              <a:t>.  El plan de salvación tuvo el propósito de que se cumpliera esta </a:t>
            </a:r>
            <a:r>
              <a:rPr lang="es-CO" dirty="0" smtClean="0"/>
              <a:t>obra, en cada uno de sus discípulos. Las </a:t>
            </a:r>
            <a:r>
              <a:rPr lang="es-CO" dirty="0"/>
              <a:t>Escrituras nos revelan el carácter de Dios y de Jesucristo.  Llegamos a ser nuevas criaturas haciendo de las verdades de la Palabra de Dios una parte de la vida</a:t>
            </a:r>
            <a:r>
              <a:rPr lang="es-CO" dirty="0" smtClean="0"/>
              <a:t>.</a:t>
            </a:r>
          </a:p>
        </p:txBody>
      </p:sp>
    </p:spTree>
    <p:extLst>
      <p:ext uri="{BB962C8B-B14F-4D97-AF65-F5344CB8AC3E}">
        <p14:creationId xmlns:p14="http://schemas.microsoft.com/office/powerpoint/2010/main" val="113604084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60000"/>
              <a:lumOff val="40000"/>
            </a:schemeClr>
          </a:solidFill>
        </p:spPr>
        <p:txBody>
          <a:bodyPr>
            <a:normAutofit fontScale="90000"/>
          </a:bodyPr>
          <a:lstStyle/>
          <a:p>
            <a:r>
              <a:rPr lang="es-CO" dirty="0" smtClean="0">
                <a:latin typeface="Agency FB" pitchFamily="34" charset="0"/>
              </a:rPr>
              <a:t>Los medios que Dios nos ha dejado para que recuperemos la imagen original de Adán son tres.</a:t>
            </a:r>
            <a:endParaRPr lang="es-CO" dirty="0">
              <a:latin typeface="Agency FB" pitchFamily="34" charset="0"/>
            </a:endParaRPr>
          </a:p>
        </p:txBody>
      </p:sp>
      <p:sp>
        <p:nvSpPr>
          <p:cNvPr id="3" name="2 Marcador de contenido"/>
          <p:cNvSpPr>
            <a:spLocks noGrp="1"/>
          </p:cNvSpPr>
          <p:nvPr>
            <p:ph idx="1"/>
          </p:nvPr>
        </p:nvSpPr>
        <p:spPr>
          <a:xfrm>
            <a:off x="395536" y="5085184"/>
            <a:ext cx="2736304" cy="1069579"/>
          </a:xfrm>
          <a:solidFill>
            <a:schemeClr val="accent6">
              <a:lumMod val="60000"/>
              <a:lumOff val="40000"/>
            </a:schemeClr>
          </a:solidFill>
        </p:spPr>
        <p:txBody>
          <a:bodyPr>
            <a:normAutofit fontScale="62500" lnSpcReduction="20000"/>
          </a:bodyPr>
          <a:lstStyle/>
          <a:p>
            <a:pPr marL="0" indent="0" algn="ctr">
              <a:buNone/>
            </a:pPr>
            <a:r>
              <a:rPr lang="es-CO" dirty="0" smtClean="0"/>
              <a:t>Yo Soy el camino la verdad y la vida. Nadie viene al Padre, sino por mí.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844824"/>
            <a:ext cx="237626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844824"/>
            <a:ext cx="244827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1844824"/>
            <a:ext cx="244827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91880" y="5085184"/>
            <a:ext cx="2448272" cy="923330"/>
          </a:xfrm>
          <a:prstGeom prst="rect">
            <a:avLst/>
          </a:prstGeom>
          <a:solidFill>
            <a:schemeClr val="accent6">
              <a:lumMod val="60000"/>
              <a:lumOff val="40000"/>
            </a:schemeClr>
          </a:solidFill>
        </p:spPr>
        <p:txBody>
          <a:bodyPr wrap="square">
            <a:spAutoFit/>
          </a:bodyPr>
          <a:lstStyle/>
          <a:p>
            <a:pPr algn="ctr"/>
            <a:r>
              <a:rPr lang="es-CO" dirty="0" smtClean="0"/>
              <a:t>Recibiréis poder</a:t>
            </a:r>
            <a:r>
              <a:rPr lang="es-CO" dirty="0"/>
              <a:t>, cuando venga sobre vosotros el E. Santo.</a:t>
            </a:r>
          </a:p>
        </p:txBody>
      </p:sp>
      <p:sp>
        <p:nvSpPr>
          <p:cNvPr id="5" name="4 Rectángulo"/>
          <p:cNvSpPr/>
          <p:nvPr/>
        </p:nvSpPr>
        <p:spPr>
          <a:xfrm>
            <a:off x="6323325" y="4935607"/>
            <a:ext cx="2425139" cy="1200329"/>
          </a:xfrm>
          <a:prstGeom prst="rect">
            <a:avLst/>
          </a:prstGeom>
          <a:solidFill>
            <a:schemeClr val="accent6">
              <a:lumMod val="60000"/>
              <a:lumOff val="40000"/>
            </a:schemeClr>
          </a:solidFill>
        </p:spPr>
        <p:txBody>
          <a:bodyPr wrap="square">
            <a:spAutoFit/>
          </a:bodyPr>
          <a:lstStyle/>
          <a:p>
            <a:pPr algn="ctr"/>
            <a:r>
              <a:rPr lang="es-CO" dirty="0"/>
              <a:t>Escudriñad las Escritura, ellas son las que </a:t>
            </a:r>
            <a:r>
              <a:rPr lang="es-CO" dirty="0" smtClean="0"/>
              <a:t>dan testimonio </a:t>
            </a:r>
            <a:r>
              <a:rPr lang="es-CO" dirty="0"/>
              <a:t>de mi.</a:t>
            </a:r>
          </a:p>
        </p:txBody>
      </p:sp>
    </p:spTree>
    <p:extLst>
      <p:ext uri="{BB962C8B-B14F-4D97-AF65-F5344CB8AC3E}">
        <p14:creationId xmlns:p14="http://schemas.microsoft.com/office/powerpoint/2010/main" val="70116958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31"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par>
                                <p:cTn id="16" presetID="31" presetClass="entr" presetSubtype="0" fill="hold" nodeType="withEffect">
                                  <p:stCondLst>
                                    <p:cond delay="0"/>
                                  </p:stCondLst>
                                  <p:childTnLst>
                                    <p:set>
                                      <p:cBhvr>
                                        <p:cTn id="17" dur="1" fill="hold">
                                          <p:stCondLst>
                                            <p:cond delay="0"/>
                                          </p:stCondLst>
                                        </p:cTn>
                                        <p:tgtEl>
                                          <p:spTgt spid="1027"/>
                                        </p:tgtEl>
                                        <p:attrNameLst>
                                          <p:attrName>style.visibility</p:attrName>
                                        </p:attrNameLst>
                                      </p:cBhvr>
                                      <p:to>
                                        <p:strVal val="visible"/>
                                      </p:to>
                                    </p:set>
                                    <p:anim calcmode="lin" valueType="num">
                                      <p:cBhvr>
                                        <p:cTn id="18" dur="1000" fill="hold"/>
                                        <p:tgtEl>
                                          <p:spTgt spid="1027"/>
                                        </p:tgtEl>
                                        <p:attrNameLst>
                                          <p:attrName>ppt_w</p:attrName>
                                        </p:attrNameLst>
                                      </p:cBhvr>
                                      <p:tavLst>
                                        <p:tav tm="0">
                                          <p:val>
                                            <p:fltVal val="0"/>
                                          </p:val>
                                        </p:tav>
                                        <p:tav tm="100000">
                                          <p:val>
                                            <p:strVal val="#ppt_w"/>
                                          </p:val>
                                        </p:tav>
                                      </p:tavLst>
                                    </p:anim>
                                    <p:anim calcmode="lin" valueType="num">
                                      <p:cBhvr>
                                        <p:cTn id="19" dur="1000" fill="hold"/>
                                        <p:tgtEl>
                                          <p:spTgt spid="1027"/>
                                        </p:tgtEl>
                                        <p:attrNameLst>
                                          <p:attrName>ppt_h</p:attrName>
                                        </p:attrNameLst>
                                      </p:cBhvr>
                                      <p:tavLst>
                                        <p:tav tm="0">
                                          <p:val>
                                            <p:fltVal val="0"/>
                                          </p:val>
                                        </p:tav>
                                        <p:tav tm="100000">
                                          <p:val>
                                            <p:strVal val="#ppt_h"/>
                                          </p:val>
                                        </p:tav>
                                      </p:tavLst>
                                    </p:anim>
                                    <p:anim calcmode="lin" valueType="num">
                                      <p:cBhvr>
                                        <p:cTn id="20" dur="1000" fill="hold"/>
                                        <p:tgtEl>
                                          <p:spTgt spid="1027"/>
                                        </p:tgtEl>
                                        <p:attrNameLst>
                                          <p:attrName>style.rotation</p:attrName>
                                        </p:attrNameLst>
                                      </p:cBhvr>
                                      <p:tavLst>
                                        <p:tav tm="0">
                                          <p:val>
                                            <p:fltVal val="90"/>
                                          </p:val>
                                        </p:tav>
                                        <p:tav tm="100000">
                                          <p:val>
                                            <p:fltVal val="0"/>
                                          </p:val>
                                        </p:tav>
                                      </p:tavLst>
                                    </p:anim>
                                    <p:animEffect transition="in" filter="fade">
                                      <p:cBhvr>
                                        <p:cTn id="21" dur="1000"/>
                                        <p:tgtEl>
                                          <p:spTgt spid="1027"/>
                                        </p:tgtEl>
                                      </p:cBhvr>
                                    </p:animEffect>
                                  </p:childTnLst>
                                </p:cTn>
                              </p:par>
                              <p:par>
                                <p:cTn id="22" presetID="31" presetClass="entr" presetSubtype="0" fill="hold" nodeType="withEffect">
                                  <p:stCondLst>
                                    <p:cond delay="0"/>
                                  </p:stCondLst>
                                  <p:childTnLst>
                                    <p:set>
                                      <p:cBhvr>
                                        <p:cTn id="23" dur="1" fill="hold">
                                          <p:stCondLst>
                                            <p:cond delay="0"/>
                                          </p:stCondLst>
                                        </p:cTn>
                                        <p:tgtEl>
                                          <p:spTgt spid="1028"/>
                                        </p:tgtEl>
                                        <p:attrNameLst>
                                          <p:attrName>style.visibility</p:attrName>
                                        </p:attrNameLst>
                                      </p:cBhvr>
                                      <p:to>
                                        <p:strVal val="visible"/>
                                      </p:to>
                                    </p:set>
                                    <p:anim calcmode="lin" valueType="num">
                                      <p:cBhvr>
                                        <p:cTn id="24" dur="1000" fill="hold"/>
                                        <p:tgtEl>
                                          <p:spTgt spid="1028"/>
                                        </p:tgtEl>
                                        <p:attrNameLst>
                                          <p:attrName>ppt_w</p:attrName>
                                        </p:attrNameLst>
                                      </p:cBhvr>
                                      <p:tavLst>
                                        <p:tav tm="0">
                                          <p:val>
                                            <p:fltVal val="0"/>
                                          </p:val>
                                        </p:tav>
                                        <p:tav tm="100000">
                                          <p:val>
                                            <p:strVal val="#ppt_w"/>
                                          </p:val>
                                        </p:tav>
                                      </p:tavLst>
                                    </p:anim>
                                    <p:anim calcmode="lin" valueType="num">
                                      <p:cBhvr>
                                        <p:cTn id="25" dur="1000" fill="hold"/>
                                        <p:tgtEl>
                                          <p:spTgt spid="1028"/>
                                        </p:tgtEl>
                                        <p:attrNameLst>
                                          <p:attrName>ppt_h</p:attrName>
                                        </p:attrNameLst>
                                      </p:cBhvr>
                                      <p:tavLst>
                                        <p:tav tm="0">
                                          <p:val>
                                            <p:fltVal val="0"/>
                                          </p:val>
                                        </p:tav>
                                        <p:tav tm="100000">
                                          <p:val>
                                            <p:strVal val="#ppt_h"/>
                                          </p:val>
                                        </p:tav>
                                      </p:tavLst>
                                    </p:anim>
                                    <p:anim calcmode="lin" valueType="num">
                                      <p:cBhvr>
                                        <p:cTn id="26" dur="1000" fill="hold"/>
                                        <p:tgtEl>
                                          <p:spTgt spid="1028"/>
                                        </p:tgtEl>
                                        <p:attrNameLst>
                                          <p:attrName>style.rotation</p:attrName>
                                        </p:attrNameLst>
                                      </p:cBhvr>
                                      <p:tavLst>
                                        <p:tav tm="0">
                                          <p:val>
                                            <p:fltVal val="90"/>
                                          </p:val>
                                        </p:tav>
                                        <p:tav tm="100000">
                                          <p:val>
                                            <p:fltVal val="0"/>
                                          </p:val>
                                        </p:tav>
                                      </p:tavLst>
                                    </p:anim>
                                    <p:animEffect transition="in" filter="fade">
                                      <p:cBhvr>
                                        <p:cTn id="27" dur="1000"/>
                                        <p:tgtEl>
                                          <p:spTgt spid="1028"/>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fltVal val="0"/>
                                          </p:val>
                                        </p:tav>
                                        <p:tav tm="100000">
                                          <p:val>
                                            <p:strVal val="#ppt_w"/>
                                          </p:val>
                                        </p:tav>
                                      </p:tavLst>
                                    </p:anim>
                                    <p:anim calcmode="lin" valueType="num">
                                      <p:cBhvr>
                                        <p:cTn id="31" dur="1000" fill="hold"/>
                                        <p:tgtEl>
                                          <p:spTgt spid="4"/>
                                        </p:tgtEl>
                                        <p:attrNameLst>
                                          <p:attrName>ppt_h</p:attrName>
                                        </p:attrNameLst>
                                      </p:cBhvr>
                                      <p:tavLst>
                                        <p:tav tm="0">
                                          <p:val>
                                            <p:fltVal val="0"/>
                                          </p:val>
                                        </p:tav>
                                        <p:tav tm="100000">
                                          <p:val>
                                            <p:strVal val="#ppt_h"/>
                                          </p:val>
                                        </p:tav>
                                      </p:tavLst>
                                    </p:anim>
                                    <p:anim calcmode="lin" valueType="num">
                                      <p:cBhvr>
                                        <p:cTn id="32" dur="1000" fill="hold"/>
                                        <p:tgtEl>
                                          <p:spTgt spid="4"/>
                                        </p:tgtEl>
                                        <p:attrNameLst>
                                          <p:attrName>style.rotation</p:attrName>
                                        </p:attrNameLst>
                                      </p:cBhvr>
                                      <p:tavLst>
                                        <p:tav tm="0">
                                          <p:val>
                                            <p:fltVal val="90"/>
                                          </p:val>
                                        </p:tav>
                                        <p:tav tm="100000">
                                          <p:val>
                                            <p:fltVal val="0"/>
                                          </p:val>
                                        </p:tav>
                                      </p:tavLst>
                                    </p:anim>
                                    <p:animEffect transition="in" filter="fade">
                                      <p:cBhvr>
                                        <p:cTn id="33" dur="1000"/>
                                        <p:tgtEl>
                                          <p:spTgt spid="4"/>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p:spPr>
        <p:txBody>
          <a:bodyPr>
            <a:normAutofit lnSpcReduction="10000"/>
          </a:bodyPr>
          <a:lstStyle/>
          <a:p>
            <a:pPr marL="0" indent="0">
              <a:buNone/>
            </a:pPr>
            <a:r>
              <a:rPr lang="es-CO" sz="2800" b="1" dirty="0" smtClean="0">
                <a:solidFill>
                  <a:srgbClr val="FF0000"/>
                </a:solidFill>
              </a:rPr>
              <a:t>Heb.12:14</a:t>
            </a:r>
            <a:r>
              <a:rPr lang="es-CO" sz="2800" dirty="0" smtClean="0"/>
              <a:t>. «</a:t>
            </a:r>
            <a:r>
              <a:rPr lang="es-CO" sz="2800" dirty="0" smtClean="0">
                <a:latin typeface="Agency FB" pitchFamily="34" charset="0"/>
              </a:rPr>
              <a:t>Seguid </a:t>
            </a:r>
            <a:r>
              <a:rPr lang="es-CO" sz="2800" dirty="0">
                <a:latin typeface="Agency FB" pitchFamily="34" charset="0"/>
              </a:rPr>
              <a:t>la paz con todos, y la </a:t>
            </a:r>
            <a:r>
              <a:rPr lang="es-CO" sz="2800" u="sng" dirty="0">
                <a:latin typeface="Agency FB" pitchFamily="34" charset="0"/>
              </a:rPr>
              <a:t>santidad, sin la cual nadie verá al </a:t>
            </a:r>
            <a:r>
              <a:rPr lang="es-CO" sz="2800" u="sng" dirty="0" smtClean="0">
                <a:latin typeface="Agency FB" pitchFamily="34" charset="0"/>
              </a:rPr>
              <a:t>Señor</a:t>
            </a:r>
            <a:r>
              <a:rPr lang="es-CO" sz="2800" u="sng" dirty="0" smtClean="0"/>
              <a:t>»</a:t>
            </a:r>
          </a:p>
          <a:p>
            <a:pPr marL="0" indent="0">
              <a:buNone/>
            </a:pPr>
            <a:endParaRPr lang="es-CO" sz="2800" dirty="0"/>
          </a:p>
          <a:p>
            <a:pPr marL="0" indent="0">
              <a:buNone/>
            </a:pPr>
            <a:r>
              <a:rPr lang="es-CO" sz="2800" dirty="0" smtClean="0"/>
              <a:t>Sólo </a:t>
            </a:r>
            <a:r>
              <a:rPr lang="es-CO" sz="2800" dirty="0"/>
              <a:t>los de corazón puro pueden esperar que verán a </a:t>
            </a:r>
            <a:r>
              <a:rPr lang="es-CO" sz="2800" dirty="0" smtClean="0"/>
              <a:t>Dios. </a:t>
            </a:r>
            <a:r>
              <a:rPr lang="es-CO" sz="2800" b="1" dirty="0" smtClean="0">
                <a:solidFill>
                  <a:srgbClr val="FF0000"/>
                </a:solidFill>
              </a:rPr>
              <a:t>Mat.5:8</a:t>
            </a:r>
            <a:r>
              <a:rPr lang="es-CO" sz="2800" dirty="0" smtClean="0"/>
              <a:t> dice: «</a:t>
            </a:r>
            <a:r>
              <a:rPr lang="es-CO" sz="2800" dirty="0" smtClean="0">
                <a:latin typeface="Agency FB" pitchFamily="34" charset="0"/>
              </a:rPr>
              <a:t>Bienaventurados </a:t>
            </a:r>
            <a:r>
              <a:rPr lang="es-CO" sz="2800" dirty="0">
                <a:latin typeface="Agency FB" pitchFamily="34" charset="0"/>
              </a:rPr>
              <a:t>los de limpio corazón; porque ellos verán a </a:t>
            </a:r>
            <a:r>
              <a:rPr lang="es-CO" sz="2800" dirty="0" smtClean="0">
                <a:latin typeface="Agency FB" pitchFamily="34" charset="0"/>
              </a:rPr>
              <a:t>Dios</a:t>
            </a:r>
            <a:r>
              <a:rPr lang="es-CO" sz="2800" dirty="0" smtClean="0"/>
              <a:t>». El </a:t>
            </a:r>
            <a:r>
              <a:rPr lang="es-CO" sz="2800" dirty="0"/>
              <a:t>ser de “limpio corazón” equivale a estar revestido con el manto de justicia de </a:t>
            </a:r>
            <a:r>
              <a:rPr lang="es-CO" sz="2800" dirty="0" smtClean="0"/>
              <a:t>Cristo, el </a:t>
            </a:r>
            <a:r>
              <a:rPr lang="es-CO" sz="2800" dirty="0"/>
              <a:t>“lino fino” del cual están ataviados los </a:t>
            </a:r>
            <a:r>
              <a:rPr lang="es-CO" sz="2800" dirty="0" smtClean="0"/>
              <a:t>santos mencionados en </a:t>
            </a:r>
            <a:r>
              <a:rPr lang="es-CO" sz="2800" dirty="0" smtClean="0">
                <a:solidFill>
                  <a:srgbClr val="FF0000"/>
                </a:solidFill>
              </a:rPr>
              <a:t>Apoc.19:8</a:t>
            </a:r>
            <a:r>
              <a:rPr lang="es-CO" sz="2800" dirty="0" smtClean="0"/>
              <a:t>, </a:t>
            </a:r>
            <a:r>
              <a:rPr lang="es-CO" sz="2800" dirty="0"/>
              <a:t>es decir, la perfección del carácter.</a:t>
            </a:r>
            <a:endParaRPr lang="es-CO" sz="2800" dirty="0" smtClean="0"/>
          </a:p>
          <a:p>
            <a:pPr marL="0" indent="0">
              <a:buNone/>
            </a:pPr>
            <a:endParaRPr lang="es-CO" sz="2800" b="1" dirty="0" smtClean="0">
              <a:solidFill>
                <a:srgbClr val="FF0000"/>
              </a:solidFill>
            </a:endParaRPr>
          </a:p>
          <a:p>
            <a:pPr marL="0" indent="0">
              <a:buNone/>
            </a:pPr>
            <a:r>
              <a:rPr lang="es-CO" sz="2800" b="1" dirty="0" smtClean="0">
                <a:solidFill>
                  <a:srgbClr val="FF0000"/>
                </a:solidFill>
              </a:rPr>
              <a:t>Apoc.21:27</a:t>
            </a:r>
            <a:r>
              <a:rPr lang="es-CO" sz="2800" dirty="0"/>
              <a:t>. </a:t>
            </a:r>
            <a:r>
              <a:rPr lang="es-CO" sz="2800" dirty="0" smtClean="0"/>
              <a:t>«</a:t>
            </a:r>
            <a:r>
              <a:rPr lang="es-CO" sz="2800" dirty="0" smtClean="0">
                <a:latin typeface="Agency FB" pitchFamily="34" charset="0"/>
              </a:rPr>
              <a:t>Y </a:t>
            </a:r>
            <a:r>
              <a:rPr lang="es-CO" sz="2800" dirty="0">
                <a:latin typeface="Agency FB" pitchFamily="34" charset="0"/>
              </a:rPr>
              <a:t>no entrará en ella </a:t>
            </a:r>
            <a:r>
              <a:rPr lang="es-CO" sz="2800" dirty="0" smtClean="0">
                <a:latin typeface="Agency FB" pitchFamily="34" charset="0"/>
              </a:rPr>
              <a:t>(la santa ciudad, la tierra nueva), ninguna </a:t>
            </a:r>
            <a:r>
              <a:rPr lang="es-CO" sz="2800" dirty="0">
                <a:latin typeface="Agency FB" pitchFamily="34" charset="0"/>
              </a:rPr>
              <a:t>cosa inmunda, o que hace abominación o mentira; sino sólo aquellos que están escritos en el libro de la vida del </a:t>
            </a:r>
            <a:r>
              <a:rPr lang="es-CO" sz="2800" dirty="0" smtClean="0">
                <a:latin typeface="Agency FB" pitchFamily="34" charset="0"/>
              </a:rPr>
              <a:t>Cordero</a:t>
            </a:r>
            <a:r>
              <a:rPr lang="es-CO" sz="2800" dirty="0" smtClean="0"/>
              <a:t>».</a:t>
            </a:r>
            <a:endParaRPr lang="es-CO" sz="2800" dirty="0"/>
          </a:p>
          <a:p>
            <a:endParaRPr lang="es-CO" dirty="0"/>
          </a:p>
        </p:txBody>
      </p:sp>
    </p:spTree>
    <p:extLst>
      <p:ext uri="{BB962C8B-B14F-4D97-AF65-F5344CB8AC3E}">
        <p14:creationId xmlns:p14="http://schemas.microsoft.com/office/powerpoint/2010/main" val="422486525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rmAutofit fontScale="90000"/>
          </a:bodyPr>
          <a:lstStyle/>
          <a:p>
            <a:r>
              <a:rPr lang="es-CO" dirty="0" smtClean="0"/>
              <a:t>Finalmente, el propósito de Dios se cumplirá</a:t>
            </a:r>
            <a:endParaRPr lang="es-CO" dirty="0"/>
          </a:p>
        </p:txBody>
      </p:sp>
      <p:sp>
        <p:nvSpPr>
          <p:cNvPr id="3" name="2 Marcador de contenido"/>
          <p:cNvSpPr>
            <a:spLocks noGrp="1"/>
          </p:cNvSpPr>
          <p:nvPr>
            <p:ph idx="1"/>
          </p:nvPr>
        </p:nvSpPr>
        <p:spPr>
          <a:xfrm>
            <a:off x="518864" y="5445224"/>
            <a:ext cx="4053136" cy="1040979"/>
          </a:xfrm>
          <a:solidFill>
            <a:schemeClr val="accent6">
              <a:lumMod val="40000"/>
              <a:lumOff val="60000"/>
            </a:schemeClr>
          </a:solidFill>
        </p:spPr>
        <p:txBody>
          <a:bodyPr>
            <a:normAutofit fontScale="55000" lnSpcReduction="20000"/>
          </a:bodyPr>
          <a:lstStyle/>
          <a:p>
            <a:pPr marL="0" indent="0" algn="ctr">
              <a:buNone/>
            </a:pPr>
            <a:r>
              <a:rPr lang="es-CO" b="1" dirty="0" smtClean="0"/>
              <a:t>Los que hayan permitido que el carácter de Cristo se reproduzca en sus vidas, el mismo Jesús, les dará la bienvenida a la nueva Jerusalén.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410445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556792"/>
            <a:ext cx="3888432"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54047" y="5517232"/>
            <a:ext cx="3888432" cy="923330"/>
          </a:xfrm>
          <a:prstGeom prst="rect">
            <a:avLst/>
          </a:prstGeom>
          <a:solidFill>
            <a:schemeClr val="accent6">
              <a:lumMod val="40000"/>
              <a:lumOff val="60000"/>
            </a:schemeClr>
          </a:solidFill>
        </p:spPr>
        <p:txBody>
          <a:bodyPr wrap="square">
            <a:spAutoFit/>
          </a:bodyPr>
          <a:lstStyle/>
          <a:p>
            <a:pPr algn="ctr"/>
            <a:r>
              <a:rPr lang="es-CO" b="1" dirty="0"/>
              <a:t>Y finalmente, disfrutarán por toda la eternidad, </a:t>
            </a:r>
            <a:r>
              <a:rPr lang="es-CO" b="1" dirty="0" smtClean="0"/>
              <a:t>en el Edén restaurado, la </a:t>
            </a:r>
            <a:r>
              <a:rPr lang="es-CO" b="1" dirty="0"/>
              <a:t>compañía de los dos </a:t>
            </a:r>
            <a:r>
              <a:rPr lang="es-CO" b="1" dirty="0" smtClean="0"/>
              <a:t>Adanes.</a:t>
            </a:r>
            <a:endParaRPr lang="es-CO" b="1" dirty="0"/>
          </a:p>
        </p:txBody>
      </p:sp>
    </p:spTree>
    <p:extLst>
      <p:ext uri="{BB962C8B-B14F-4D97-AF65-F5344CB8AC3E}">
        <p14:creationId xmlns:p14="http://schemas.microsoft.com/office/powerpoint/2010/main" val="3766436987"/>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750</TotalTime>
  <Words>8103</Words>
  <Application>Microsoft Office PowerPoint</Application>
  <PresentationFormat>Presentación en pantalla (4:3)</PresentationFormat>
  <Paragraphs>187</Paragraphs>
  <Slides>54</Slides>
  <Notes>0</Notes>
  <HiddenSlides>0</HiddenSlides>
  <MMClips>0</MMClips>
  <ScaleCrop>false</ScaleCrop>
  <HeadingPairs>
    <vt:vector size="4" baseType="variant">
      <vt:variant>
        <vt:lpstr>Tema</vt:lpstr>
      </vt:variant>
      <vt:variant>
        <vt:i4>1</vt:i4>
      </vt:variant>
      <vt:variant>
        <vt:lpstr>Títulos de diapositiva</vt:lpstr>
      </vt:variant>
      <vt:variant>
        <vt:i4>54</vt:i4>
      </vt:variant>
    </vt:vector>
  </HeadingPairs>
  <TitlesOfParts>
    <vt:vector size="55" baseType="lpstr">
      <vt:lpstr>Tema de Office</vt:lpstr>
      <vt:lpstr>SIMILITUDES DE ADÁN ANTES DE PECAR CON CRISTO</vt:lpstr>
      <vt:lpstr> Similitudes de la posición de Adán antes de pecar con la de Cristo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¿Cómo se logra esto?</vt:lpstr>
      <vt:lpstr>Presentación de PowerPoint</vt:lpstr>
      <vt:lpstr>Presentación de PowerPoint</vt:lpstr>
      <vt:lpstr>Presentación de PowerPoint</vt:lpstr>
      <vt:lpstr>Los medios que Dios nos ha dejado para que recuperemos la imagen original de Adán son tres.</vt:lpstr>
      <vt:lpstr>Presentación de PowerPoint</vt:lpstr>
      <vt:lpstr>Finalmente, el propósito de Dios se cumplirá</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SIMILITUDES DE ADÁN ANTES DDE PECAR CON CRISTO</dc:title>
  <dc:creator>HUMBERTO</dc:creator>
  <cp:lastModifiedBy>HUMBERTO</cp:lastModifiedBy>
  <cp:revision>124</cp:revision>
  <dcterms:created xsi:type="dcterms:W3CDTF">2014-12-20T23:58:48Z</dcterms:created>
  <dcterms:modified xsi:type="dcterms:W3CDTF">2015-10-01T08:48:10Z</dcterms:modified>
</cp:coreProperties>
</file>